
<file path=[Content_Types].xml><?xml version="1.0" encoding="utf-8"?>
<Types xmlns="http://schemas.openxmlformats.org/package/2006/content-types">
  <Default Extension="png" ContentType="image/png"/>
  <Default Extension="wmf" ContentType="image/x-wmf"/>
  <Default Extension="com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handoutMasterIdLst>
    <p:handoutMasterId r:id="rId26"/>
  </p:handoutMasterIdLst>
  <p:sldIdLst>
    <p:sldId id="256" r:id="rId2"/>
    <p:sldId id="283" r:id="rId3"/>
    <p:sldId id="266" r:id="rId4"/>
    <p:sldId id="260" r:id="rId5"/>
    <p:sldId id="278" r:id="rId6"/>
    <p:sldId id="293" r:id="rId7"/>
    <p:sldId id="287" r:id="rId8"/>
    <p:sldId id="289" r:id="rId9"/>
    <p:sldId id="276" r:id="rId10"/>
    <p:sldId id="291" r:id="rId11"/>
    <p:sldId id="274" r:id="rId12"/>
    <p:sldId id="259" r:id="rId13"/>
    <p:sldId id="267" r:id="rId14"/>
    <p:sldId id="268" r:id="rId15"/>
    <p:sldId id="285" r:id="rId16"/>
    <p:sldId id="270" r:id="rId17"/>
    <p:sldId id="281" r:id="rId18"/>
    <p:sldId id="279" r:id="rId19"/>
    <p:sldId id="282" r:id="rId20"/>
    <p:sldId id="263" r:id="rId21"/>
    <p:sldId id="264" r:id="rId22"/>
    <p:sldId id="272" r:id="rId23"/>
    <p:sldId id="273" r:id="rId24"/>
    <p:sldId id="294" r:id="rId25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9228AE-7F5D-4897-A6E9-815E219D3E32}">
          <p14:sldIdLst>
            <p14:sldId id="256"/>
            <p14:sldId id="283"/>
            <p14:sldId id="266"/>
            <p14:sldId id="260"/>
            <p14:sldId id="278"/>
            <p14:sldId id="293"/>
            <p14:sldId id="287"/>
            <p14:sldId id="289"/>
            <p14:sldId id="276"/>
            <p14:sldId id="291"/>
          </p14:sldIdLst>
        </p14:section>
        <p14:section name="Untitled Section" id="{DDCD1765-F52B-4B38-9170-6EFA5078E245}">
          <p14:sldIdLst>
            <p14:sldId id="274"/>
            <p14:sldId id="259"/>
            <p14:sldId id="267"/>
            <p14:sldId id="268"/>
            <p14:sldId id="285"/>
            <p14:sldId id="270"/>
            <p14:sldId id="281"/>
            <p14:sldId id="279"/>
            <p14:sldId id="282"/>
            <p14:sldId id="263"/>
            <p14:sldId id="264"/>
            <p14:sldId id="272"/>
            <p14:sldId id="27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83A56-1C9F-4E79-89A5-F096019C22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E0DA509-00A0-42CB-B2C6-A3FB7B458B15}">
      <dgm:prSet phldrT="[Text]"/>
      <dgm:spPr/>
      <dgm:t>
        <a:bodyPr/>
        <a:lstStyle/>
        <a:p>
          <a:r>
            <a:rPr lang="en-US" dirty="0" smtClean="0"/>
            <a:t>Seamstress</a:t>
          </a:r>
          <a:endParaRPr lang="en-US" dirty="0"/>
        </a:p>
      </dgm:t>
    </dgm:pt>
    <dgm:pt modelId="{0F512D70-F7D3-4DC7-9650-0197D6E7A201}" type="parTrans" cxnId="{135649DC-34E5-413B-96C3-D32831B9B20A}">
      <dgm:prSet/>
      <dgm:spPr/>
      <dgm:t>
        <a:bodyPr/>
        <a:lstStyle/>
        <a:p>
          <a:endParaRPr lang="en-US"/>
        </a:p>
      </dgm:t>
    </dgm:pt>
    <dgm:pt modelId="{A14F8C97-EABE-42BC-B944-78609057BDAC}" type="sibTrans" cxnId="{135649DC-34E5-413B-96C3-D32831B9B20A}">
      <dgm:prSet/>
      <dgm:spPr/>
      <dgm:t>
        <a:bodyPr/>
        <a:lstStyle/>
        <a:p>
          <a:endParaRPr lang="en-US"/>
        </a:p>
      </dgm:t>
    </dgm:pt>
    <dgm:pt modelId="{8EC94258-C969-4DD8-BCFF-D149D331A100}">
      <dgm:prSet phldrT="[Text]"/>
      <dgm:spPr/>
      <dgm:t>
        <a:bodyPr/>
        <a:lstStyle/>
        <a:p>
          <a:r>
            <a:rPr lang="en-US" dirty="0" smtClean="0"/>
            <a:t>Grader</a:t>
          </a:r>
          <a:endParaRPr lang="en-US" dirty="0"/>
        </a:p>
      </dgm:t>
    </dgm:pt>
    <dgm:pt modelId="{9E15298B-69DF-4088-90CD-05EEA23F99FD}" type="parTrans" cxnId="{EC891778-8619-4BC6-9947-DA943F8D42F3}">
      <dgm:prSet/>
      <dgm:spPr/>
      <dgm:t>
        <a:bodyPr/>
        <a:lstStyle/>
        <a:p>
          <a:endParaRPr lang="en-US"/>
        </a:p>
      </dgm:t>
    </dgm:pt>
    <dgm:pt modelId="{A742BEAC-02D3-4D24-92D9-AEEE0F471D1E}" type="sibTrans" cxnId="{EC891778-8619-4BC6-9947-DA943F8D42F3}">
      <dgm:prSet/>
      <dgm:spPr/>
      <dgm:t>
        <a:bodyPr/>
        <a:lstStyle/>
        <a:p>
          <a:endParaRPr lang="en-US"/>
        </a:p>
      </dgm:t>
    </dgm:pt>
    <dgm:pt modelId="{421ABBCA-2BDC-4C3B-8DAC-072AC8FD6296}">
      <dgm:prSet phldrT="[Text]"/>
      <dgm:spPr/>
      <dgm:t>
        <a:bodyPr/>
        <a:lstStyle/>
        <a:p>
          <a:r>
            <a:rPr lang="en-US" dirty="0" smtClean="0"/>
            <a:t>Marker Maker</a:t>
          </a:r>
          <a:endParaRPr lang="en-US" dirty="0"/>
        </a:p>
      </dgm:t>
    </dgm:pt>
    <dgm:pt modelId="{78F1F346-4359-4911-8133-E46DC04068F4}" type="parTrans" cxnId="{2C5E87EF-240C-4D34-B62B-FC8AF6A98726}">
      <dgm:prSet/>
      <dgm:spPr/>
      <dgm:t>
        <a:bodyPr/>
        <a:lstStyle/>
        <a:p>
          <a:endParaRPr lang="en-US"/>
        </a:p>
      </dgm:t>
    </dgm:pt>
    <dgm:pt modelId="{3BFEEA2C-2EFF-4EEB-828F-E011C278D911}" type="sibTrans" cxnId="{2C5E87EF-240C-4D34-B62B-FC8AF6A98726}">
      <dgm:prSet/>
      <dgm:spPr/>
      <dgm:t>
        <a:bodyPr/>
        <a:lstStyle/>
        <a:p>
          <a:endParaRPr lang="en-US"/>
        </a:p>
      </dgm:t>
    </dgm:pt>
    <dgm:pt modelId="{966033C7-5956-4CF2-BF91-4A56B050CECD}">
      <dgm:prSet phldrT="[Text]"/>
      <dgm:spPr/>
      <dgm:t>
        <a:bodyPr/>
        <a:lstStyle/>
        <a:p>
          <a:r>
            <a:rPr lang="en-US" smtClean="0"/>
            <a:t>Designer</a:t>
          </a:r>
          <a:endParaRPr lang="en-US" dirty="0"/>
        </a:p>
      </dgm:t>
    </dgm:pt>
    <dgm:pt modelId="{F5DE2717-5998-487F-B931-AAAE44CE9634}" type="parTrans" cxnId="{F754E2A8-08E1-46F7-BA39-8384C186DC5D}">
      <dgm:prSet/>
      <dgm:spPr/>
      <dgm:t>
        <a:bodyPr/>
        <a:lstStyle/>
        <a:p>
          <a:endParaRPr lang="en-US"/>
        </a:p>
      </dgm:t>
    </dgm:pt>
    <dgm:pt modelId="{C0A7BA6D-822F-49D6-99DD-EE57F9C56C41}" type="sibTrans" cxnId="{F754E2A8-08E1-46F7-BA39-8384C186DC5D}">
      <dgm:prSet/>
      <dgm:spPr/>
      <dgm:t>
        <a:bodyPr/>
        <a:lstStyle/>
        <a:p>
          <a:endParaRPr lang="en-US"/>
        </a:p>
      </dgm:t>
    </dgm:pt>
    <dgm:pt modelId="{7F851CBD-3140-4A96-B205-7A1137AFF616}">
      <dgm:prSet phldrT="[Text]"/>
      <dgm:spPr/>
      <dgm:t>
        <a:bodyPr/>
        <a:lstStyle/>
        <a:p>
          <a:r>
            <a:rPr lang="en-US" dirty="0" smtClean="0"/>
            <a:t>Patternmaker</a:t>
          </a:r>
          <a:endParaRPr lang="en-US" dirty="0"/>
        </a:p>
      </dgm:t>
    </dgm:pt>
    <dgm:pt modelId="{1079F36E-BF13-4B36-8C2F-FA7F523498CF}" type="sibTrans" cxnId="{6B082B14-F1B1-4A8F-8A16-A24F1376ED20}">
      <dgm:prSet/>
      <dgm:spPr/>
      <dgm:t>
        <a:bodyPr/>
        <a:lstStyle/>
        <a:p>
          <a:endParaRPr lang="en-US"/>
        </a:p>
      </dgm:t>
    </dgm:pt>
    <dgm:pt modelId="{1F55E7D5-AFC4-4683-BF13-F6F27068D3FF}" type="parTrans" cxnId="{6B082B14-F1B1-4A8F-8A16-A24F1376ED20}">
      <dgm:prSet/>
      <dgm:spPr/>
      <dgm:t>
        <a:bodyPr/>
        <a:lstStyle/>
        <a:p>
          <a:endParaRPr lang="en-US"/>
        </a:p>
      </dgm:t>
    </dgm:pt>
    <dgm:pt modelId="{9C85C27D-4112-443E-A7A3-E3032533960D}" type="pres">
      <dgm:prSet presAssocID="{1AE83A56-1C9F-4E79-89A5-F096019C2292}" presName="CompostProcess" presStyleCnt="0">
        <dgm:presLayoutVars>
          <dgm:dir/>
          <dgm:resizeHandles val="exact"/>
        </dgm:presLayoutVars>
      </dgm:prSet>
      <dgm:spPr/>
    </dgm:pt>
    <dgm:pt modelId="{FB9C63EA-19B8-4231-AC79-1553D2BCF087}" type="pres">
      <dgm:prSet presAssocID="{1AE83A56-1C9F-4E79-89A5-F096019C2292}" presName="arrow" presStyleLbl="bgShp" presStyleIdx="0" presStyleCnt="1"/>
      <dgm:spPr/>
    </dgm:pt>
    <dgm:pt modelId="{EEFE9239-B51E-4998-85DC-5C32296EE533}" type="pres">
      <dgm:prSet presAssocID="{1AE83A56-1C9F-4E79-89A5-F096019C2292}" presName="linearProcess" presStyleCnt="0"/>
      <dgm:spPr/>
    </dgm:pt>
    <dgm:pt modelId="{193B285A-E73E-404B-B200-DDFC91D30C10}" type="pres">
      <dgm:prSet presAssocID="{7F851CBD-3140-4A96-B205-7A1137AFF61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04378-C6C0-44C5-93E9-15D2816470B6}" type="pres">
      <dgm:prSet presAssocID="{1079F36E-BF13-4B36-8C2F-FA7F523498CF}" presName="sibTrans" presStyleCnt="0"/>
      <dgm:spPr/>
    </dgm:pt>
    <dgm:pt modelId="{4A083623-FF52-49EC-B21B-DE16F7296500}" type="pres">
      <dgm:prSet presAssocID="{966033C7-5956-4CF2-BF91-4A56B050CEC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59FD8-5AC3-46DE-9559-EB1CC24EDF83}" type="pres">
      <dgm:prSet presAssocID="{C0A7BA6D-822F-49D6-99DD-EE57F9C56C41}" presName="sibTrans" presStyleCnt="0"/>
      <dgm:spPr/>
    </dgm:pt>
    <dgm:pt modelId="{729A00D6-4561-4DA8-96DA-2A53DF17FB0E}" type="pres">
      <dgm:prSet presAssocID="{5E0DA509-00A0-42CB-B2C6-A3FB7B458B1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70FA6-23CB-4D31-A021-C4CB15FAB445}" type="pres">
      <dgm:prSet presAssocID="{A14F8C97-EABE-42BC-B944-78609057BDAC}" presName="sibTrans" presStyleCnt="0"/>
      <dgm:spPr/>
    </dgm:pt>
    <dgm:pt modelId="{9463D295-0353-4856-9BEF-42FE71A072CC}" type="pres">
      <dgm:prSet presAssocID="{8EC94258-C969-4DD8-BCFF-D149D331A10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D4C54-EE85-44C2-8BBB-EB24D0A1699E}" type="pres">
      <dgm:prSet presAssocID="{A742BEAC-02D3-4D24-92D9-AEEE0F471D1E}" presName="sibTrans" presStyleCnt="0"/>
      <dgm:spPr/>
    </dgm:pt>
    <dgm:pt modelId="{CD35C5EA-5C55-4215-8B73-3AFBBDC9DF11}" type="pres">
      <dgm:prSet presAssocID="{421ABBCA-2BDC-4C3B-8DAC-072AC8FD629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6D45D-0826-4975-BBF2-B0B19642A3A5}" type="presOf" srcId="{421ABBCA-2BDC-4C3B-8DAC-072AC8FD6296}" destId="{CD35C5EA-5C55-4215-8B73-3AFBBDC9DF11}" srcOrd="0" destOrd="0" presId="urn:microsoft.com/office/officeart/2005/8/layout/hProcess9"/>
    <dgm:cxn modelId="{FC545D98-8143-4BD7-9D9C-ED092DCD496C}" type="presOf" srcId="{5E0DA509-00A0-42CB-B2C6-A3FB7B458B15}" destId="{729A00D6-4561-4DA8-96DA-2A53DF17FB0E}" srcOrd="0" destOrd="0" presId="urn:microsoft.com/office/officeart/2005/8/layout/hProcess9"/>
    <dgm:cxn modelId="{135649DC-34E5-413B-96C3-D32831B9B20A}" srcId="{1AE83A56-1C9F-4E79-89A5-F096019C2292}" destId="{5E0DA509-00A0-42CB-B2C6-A3FB7B458B15}" srcOrd="2" destOrd="0" parTransId="{0F512D70-F7D3-4DC7-9650-0197D6E7A201}" sibTransId="{A14F8C97-EABE-42BC-B944-78609057BDAC}"/>
    <dgm:cxn modelId="{F754E2A8-08E1-46F7-BA39-8384C186DC5D}" srcId="{1AE83A56-1C9F-4E79-89A5-F096019C2292}" destId="{966033C7-5956-4CF2-BF91-4A56B050CECD}" srcOrd="1" destOrd="0" parTransId="{F5DE2717-5998-487F-B931-AAAE44CE9634}" sibTransId="{C0A7BA6D-822F-49D6-99DD-EE57F9C56C41}"/>
    <dgm:cxn modelId="{6CA5E5C9-1192-4850-9230-D31F09A14745}" type="presOf" srcId="{7F851CBD-3140-4A96-B205-7A1137AFF616}" destId="{193B285A-E73E-404B-B200-DDFC91D30C10}" srcOrd="0" destOrd="0" presId="urn:microsoft.com/office/officeart/2005/8/layout/hProcess9"/>
    <dgm:cxn modelId="{6B082B14-F1B1-4A8F-8A16-A24F1376ED20}" srcId="{1AE83A56-1C9F-4E79-89A5-F096019C2292}" destId="{7F851CBD-3140-4A96-B205-7A1137AFF616}" srcOrd="0" destOrd="0" parTransId="{1F55E7D5-AFC4-4683-BF13-F6F27068D3FF}" sibTransId="{1079F36E-BF13-4B36-8C2F-FA7F523498CF}"/>
    <dgm:cxn modelId="{51A9D64F-5A43-49C9-90C0-A5494261B385}" type="presOf" srcId="{8EC94258-C969-4DD8-BCFF-D149D331A100}" destId="{9463D295-0353-4856-9BEF-42FE71A072CC}" srcOrd="0" destOrd="0" presId="urn:microsoft.com/office/officeart/2005/8/layout/hProcess9"/>
    <dgm:cxn modelId="{EC891778-8619-4BC6-9947-DA943F8D42F3}" srcId="{1AE83A56-1C9F-4E79-89A5-F096019C2292}" destId="{8EC94258-C969-4DD8-BCFF-D149D331A100}" srcOrd="3" destOrd="0" parTransId="{9E15298B-69DF-4088-90CD-05EEA23F99FD}" sibTransId="{A742BEAC-02D3-4D24-92D9-AEEE0F471D1E}"/>
    <dgm:cxn modelId="{F31DB344-A3A3-40E5-85CE-20939F9A5CF0}" type="presOf" srcId="{1AE83A56-1C9F-4E79-89A5-F096019C2292}" destId="{9C85C27D-4112-443E-A7A3-E3032533960D}" srcOrd="0" destOrd="0" presId="urn:microsoft.com/office/officeart/2005/8/layout/hProcess9"/>
    <dgm:cxn modelId="{2C5E87EF-240C-4D34-B62B-FC8AF6A98726}" srcId="{1AE83A56-1C9F-4E79-89A5-F096019C2292}" destId="{421ABBCA-2BDC-4C3B-8DAC-072AC8FD6296}" srcOrd="4" destOrd="0" parTransId="{78F1F346-4359-4911-8133-E46DC04068F4}" sibTransId="{3BFEEA2C-2EFF-4EEB-828F-E011C278D911}"/>
    <dgm:cxn modelId="{5F08A9CA-E83A-4E7E-938D-D51CF5F38366}" type="presOf" srcId="{966033C7-5956-4CF2-BF91-4A56B050CECD}" destId="{4A083623-FF52-49EC-B21B-DE16F7296500}" srcOrd="0" destOrd="0" presId="urn:microsoft.com/office/officeart/2005/8/layout/hProcess9"/>
    <dgm:cxn modelId="{091658A0-35E9-47BB-AC31-26855C8F8ED0}" type="presParOf" srcId="{9C85C27D-4112-443E-A7A3-E3032533960D}" destId="{FB9C63EA-19B8-4231-AC79-1553D2BCF087}" srcOrd="0" destOrd="0" presId="urn:microsoft.com/office/officeart/2005/8/layout/hProcess9"/>
    <dgm:cxn modelId="{4E2C0944-BA29-4B19-BC74-9D6DE8D3B130}" type="presParOf" srcId="{9C85C27D-4112-443E-A7A3-E3032533960D}" destId="{EEFE9239-B51E-4998-85DC-5C32296EE533}" srcOrd="1" destOrd="0" presId="urn:microsoft.com/office/officeart/2005/8/layout/hProcess9"/>
    <dgm:cxn modelId="{8F266BFC-AEF1-4A42-A51F-307EB54A2797}" type="presParOf" srcId="{EEFE9239-B51E-4998-85DC-5C32296EE533}" destId="{193B285A-E73E-404B-B200-DDFC91D30C10}" srcOrd="0" destOrd="0" presId="urn:microsoft.com/office/officeart/2005/8/layout/hProcess9"/>
    <dgm:cxn modelId="{8914B725-745B-42E5-ADEF-8CC5C87D43DF}" type="presParOf" srcId="{EEFE9239-B51E-4998-85DC-5C32296EE533}" destId="{AE804378-C6C0-44C5-93E9-15D2816470B6}" srcOrd="1" destOrd="0" presId="urn:microsoft.com/office/officeart/2005/8/layout/hProcess9"/>
    <dgm:cxn modelId="{FFF413F9-CBA4-46D7-B5DA-D704A419C1CC}" type="presParOf" srcId="{EEFE9239-B51E-4998-85DC-5C32296EE533}" destId="{4A083623-FF52-49EC-B21B-DE16F7296500}" srcOrd="2" destOrd="0" presId="urn:microsoft.com/office/officeart/2005/8/layout/hProcess9"/>
    <dgm:cxn modelId="{539D13A7-5B81-4274-9C39-BBE43221CCA1}" type="presParOf" srcId="{EEFE9239-B51E-4998-85DC-5C32296EE533}" destId="{AB359FD8-5AC3-46DE-9559-EB1CC24EDF83}" srcOrd="3" destOrd="0" presId="urn:microsoft.com/office/officeart/2005/8/layout/hProcess9"/>
    <dgm:cxn modelId="{D01D28E7-D666-4F25-99E7-85F64214FE27}" type="presParOf" srcId="{EEFE9239-B51E-4998-85DC-5C32296EE533}" destId="{729A00D6-4561-4DA8-96DA-2A53DF17FB0E}" srcOrd="4" destOrd="0" presId="urn:microsoft.com/office/officeart/2005/8/layout/hProcess9"/>
    <dgm:cxn modelId="{D6DE7780-D847-4B24-B1EE-5FAAD23FEE6A}" type="presParOf" srcId="{EEFE9239-B51E-4998-85DC-5C32296EE533}" destId="{49570FA6-23CB-4D31-A021-C4CB15FAB445}" srcOrd="5" destOrd="0" presId="urn:microsoft.com/office/officeart/2005/8/layout/hProcess9"/>
    <dgm:cxn modelId="{69BE1F3C-D0B1-4E05-B7D5-E3EDA932BC47}" type="presParOf" srcId="{EEFE9239-B51E-4998-85DC-5C32296EE533}" destId="{9463D295-0353-4856-9BEF-42FE71A072CC}" srcOrd="6" destOrd="0" presId="urn:microsoft.com/office/officeart/2005/8/layout/hProcess9"/>
    <dgm:cxn modelId="{7A1F94F6-821C-4F9F-93E4-22A32CD52BAB}" type="presParOf" srcId="{EEFE9239-B51E-4998-85DC-5C32296EE533}" destId="{2FFD4C54-EE85-44C2-8BBB-EB24D0A1699E}" srcOrd="7" destOrd="0" presId="urn:microsoft.com/office/officeart/2005/8/layout/hProcess9"/>
    <dgm:cxn modelId="{91BE3279-FF32-4495-B8EE-4E0D9DDBB20E}" type="presParOf" srcId="{EEFE9239-B51E-4998-85DC-5C32296EE533}" destId="{CD35C5EA-5C55-4215-8B73-3AFBBDC9DF1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574DB-36AF-4CD0-9B91-A988D6C5753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0FCB2D-249D-4085-B512-90E1114E87B6}">
      <dgm:prSet phldrT="[Text]"/>
      <dgm:spPr/>
      <dgm:t>
        <a:bodyPr/>
        <a:lstStyle/>
        <a:p>
          <a:r>
            <a:rPr lang="en-US" dirty="0" smtClean="0"/>
            <a:t>First pattern</a:t>
          </a:r>
          <a:endParaRPr lang="en-US" dirty="0"/>
        </a:p>
      </dgm:t>
    </dgm:pt>
    <dgm:pt modelId="{118BD8D7-3887-4E10-B095-32CBB0249836}" type="parTrans" cxnId="{428D9CA0-441D-4834-BA70-5105D743E5B8}">
      <dgm:prSet/>
      <dgm:spPr/>
      <dgm:t>
        <a:bodyPr/>
        <a:lstStyle/>
        <a:p>
          <a:endParaRPr lang="en-US"/>
        </a:p>
      </dgm:t>
    </dgm:pt>
    <dgm:pt modelId="{8549FA0B-9E03-447C-9715-28FC17AD6D5C}" type="sibTrans" cxnId="{428D9CA0-441D-4834-BA70-5105D743E5B8}">
      <dgm:prSet/>
      <dgm:spPr/>
      <dgm:t>
        <a:bodyPr/>
        <a:lstStyle/>
        <a:p>
          <a:endParaRPr lang="en-US"/>
        </a:p>
      </dgm:t>
    </dgm:pt>
    <dgm:pt modelId="{B066C91C-8960-4E70-9B3F-9CC42F4AB600}">
      <dgm:prSet phldrT="[Text]"/>
      <dgm:spPr/>
      <dgm:t>
        <a:bodyPr/>
        <a:lstStyle/>
        <a:p>
          <a:r>
            <a:rPr lang="en-US" dirty="0" smtClean="0"/>
            <a:t>Production pattern</a:t>
          </a:r>
          <a:endParaRPr lang="en-US" dirty="0"/>
        </a:p>
      </dgm:t>
    </dgm:pt>
    <dgm:pt modelId="{1CFFF483-8053-4E53-861E-989D471F4D9D}" type="parTrans" cxnId="{514345BD-9E75-496F-8B7E-5C895EFD026B}">
      <dgm:prSet/>
      <dgm:spPr/>
      <dgm:t>
        <a:bodyPr/>
        <a:lstStyle/>
        <a:p>
          <a:endParaRPr lang="en-US"/>
        </a:p>
      </dgm:t>
    </dgm:pt>
    <dgm:pt modelId="{64D3EFC0-F6E8-40D3-8F8D-AD658A6C9DD3}" type="sibTrans" cxnId="{514345BD-9E75-496F-8B7E-5C895EFD026B}">
      <dgm:prSet/>
      <dgm:spPr/>
      <dgm:t>
        <a:bodyPr/>
        <a:lstStyle/>
        <a:p>
          <a:endParaRPr lang="en-US"/>
        </a:p>
      </dgm:t>
    </dgm:pt>
    <dgm:pt modelId="{32974261-72C0-459E-8252-A13F22E71273}">
      <dgm:prSet/>
      <dgm:spPr/>
      <dgm:t>
        <a:bodyPr/>
        <a:lstStyle/>
        <a:p>
          <a:r>
            <a:rPr lang="en-US" dirty="0" smtClean="0"/>
            <a:t>The original pattern developed for designs. </a:t>
          </a:r>
        </a:p>
        <a:p>
          <a:r>
            <a:rPr lang="en-US" dirty="0" smtClean="0"/>
            <a:t>Generally made on marking paper</a:t>
          </a:r>
        </a:p>
        <a:p>
          <a:r>
            <a:rPr lang="en-US" dirty="0" smtClean="0"/>
            <a:t>Requires fitting and pattern corrections.</a:t>
          </a:r>
          <a:endParaRPr lang="en-US" dirty="0"/>
        </a:p>
      </dgm:t>
    </dgm:pt>
    <dgm:pt modelId="{3DABB46D-F760-4F07-B749-24610F09CF49}" type="parTrans" cxnId="{4B42A3BD-DEAA-49F3-9F26-E6379438F710}">
      <dgm:prSet/>
      <dgm:spPr/>
      <dgm:t>
        <a:bodyPr/>
        <a:lstStyle/>
        <a:p>
          <a:endParaRPr lang="en-US"/>
        </a:p>
      </dgm:t>
    </dgm:pt>
    <dgm:pt modelId="{95173BFC-E4EA-4278-928D-49ACB76E13DF}" type="sibTrans" cxnId="{4B42A3BD-DEAA-49F3-9F26-E6379438F710}">
      <dgm:prSet/>
      <dgm:spPr/>
      <dgm:t>
        <a:bodyPr/>
        <a:lstStyle/>
        <a:p>
          <a:endParaRPr lang="en-US"/>
        </a:p>
      </dgm:t>
    </dgm:pt>
    <dgm:pt modelId="{1B2ABA89-7D5C-4D3F-AD91-2FF84C3D7826}">
      <dgm:prSet/>
      <dgm:spPr/>
      <dgm:t>
        <a:bodyPr/>
        <a:lstStyle/>
        <a:p>
          <a:r>
            <a:rPr lang="en-US" dirty="0" smtClean="0"/>
            <a:t>The final corrected and error-free version. </a:t>
          </a:r>
        </a:p>
        <a:p>
          <a:r>
            <a:rPr lang="en-US" dirty="0" smtClean="0"/>
            <a:t>The pattern contains </a:t>
          </a:r>
          <a:r>
            <a:rPr lang="en-US" u="sng" dirty="0" smtClean="0"/>
            <a:t>every pattern piece</a:t>
          </a:r>
          <a:r>
            <a:rPr lang="en-US" dirty="0" smtClean="0"/>
            <a:t> required to complete the garment. </a:t>
          </a:r>
        </a:p>
        <a:p>
          <a:r>
            <a:rPr lang="en-US" dirty="0" smtClean="0"/>
            <a:t>It is used by the grader for sizing and by the marker maker for fabric layout.</a:t>
          </a:r>
          <a:endParaRPr lang="en-US" dirty="0"/>
        </a:p>
      </dgm:t>
    </dgm:pt>
    <dgm:pt modelId="{80C8B544-8CBB-4342-A65B-447C78504098}" type="parTrans" cxnId="{DD65C0FE-56EE-4D2B-87C4-DCC3D2E5B940}">
      <dgm:prSet/>
      <dgm:spPr/>
      <dgm:t>
        <a:bodyPr/>
        <a:lstStyle/>
        <a:p>
          <a:endParaRPr lang="en-US"/>
        </a:p>
      </dgm:t>
    </dgm:pt>
    <dgm:pt modelId="{C04D89CF-4332-48FB-B4B1-D29EF5D61359}" type="sibTrans" cxnId="{DD65C0FE-56EE-4D2B-87C4-DCC3D2E5B940}">
      <dgm:prSet/>
      <dgm:spPr/>
      <dgm:t>
        <a:bodyPr/>
        <a:lstStyle/>
        <a:p>
          <a:endParaRPr lang="en-US"/>
        </a:p>
      </dgm:t>
    </dgm:pt>
    <dgm:pt modelId="{D5DBF6DF-4E1A-442B-8D69-9DF0BEB66C28}">
      <dgm:prSet/>
      <dgm:spPr/>
      <dgm:t>
        <a:bodyPr/>
        <a:lstStyle/>
        <a:p>
          <a:r>
            <a:rPr lang="en-US" dirty="0" smtClean="0"/>
            <a:t>Marker</a:t>
          </a:r>
          <a:endParaRPr lang="en-US" dirty="0"/>
        </a:p>
      </dgm:t>
    </dgm:pt>
    <dgm:pt modelId="{BA68455E-7753-422B-B9CF-85BF9A3A109F}" type="parTrans" cxnId="{EF7B017A-8F55-49B9-BED3-1828A2E49A5F}">
      <dgm:prSet/>
      <dgm:spPr/>
      <dgm:t>
        <a:bodyPr/>
        <a:lstStyle/>
        <a:p>
          <a:endParaRPr lang="en-US"/>
        </a:p>
      </dgm:t>
    </dgm:pt>
    <dgm:pt modelId="{1056DACE-E355-4A21-B65F-44E8E4AAB56C}" type="sibTrans" cxnId="{EF7B017A-8F55-49B9-BED3-1828A2E49A5F}">
      <dgm:prSet/>
      <dgm:spPr/>
      <dgm:t>
        <a:bodyPr/>
        <a:lstStyle/>
        <a:p>
          <a:endParaRPr lang="en-US"/>
        </a:p>
      </dgm:t>
    </dgm:pt>
    <dgm:pt modelId="{F567D965-ACC6-484C-B1C6-C2F49A483EC5}">
      <dgm:prSet/>
      <dgm:spPr/>
      <dgm:t>
        <a:bodyPr/>
        <a:lstStyle/>
        <a:p>
          <a:r>
            <a:rPr lang="en-US" dirty="0" smtClean="0"/>
            <a:t>The arrangement of pattern pieces. </a:t>
          </a:r>
        </a:p>
        <a:p>
          <a:r>
            <a:rPr lang="en-US" dirty="0" smtClean="0"/>
            <a:t>All pattern symbols are marked on the patterns.</a:t>
          </a:r>
          <a:endParaRPr lang="en-US" dirty="0"/>
        </a:p>
      </dgm:t>
    </dgm:pt>
    <dgm:pt modelId="{68290993-F384-44A9-831C-6FC79989B8DA}" type="parTrans" cxnId="{7BE21008-2262-4523-88EE-B7910868D368}">
      <dgm:prSet/>
      <dgm:spPr/>
      <dgm:t>
        <a:bodyPr/>
        <a:lstStyle/>
        <a:p>
          <a:endParaRPr lang="en-US"/>
        </a:p>
      </dgm:t>
    </dgm:pt>
    <dgm:pt modelId="{DA28CE68-E2A8-4851-B929-310F3595DC83}" type="sibTrans" cxnId="{7BE21008-2262-4523-88EE-B7910868D368}">
      <dgm:prSet/>
      <dgm:spPr/>
      <dgm:t>
        <a:bodyPr/>
        <a:lstStyle/>
        <a:p>
          <a:endParaRPr lang="en-US"/>
        </a:p>
      </dgm:t>
    </dgm:pt>
    <dgm:pt modelId="{B5F74B2F-9DD3-4BFB-BF81-B2C818E42996}" type="pres">
      <dgm:prSet presAssocID="{2F9574DB-36AF-4CD0-9B91-A988D6C57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6EDA9E-B174-42CA-8D48-C955520EBD11}" type="pres">
      <dgm:prSet presAssocID="{F70FCB2D-249D-4085-B512-90E1114E87B6}" presName="composite" presStyleCnt="0"/>
      <dgm:spPr/>
    </dgm:pt>
    <dgm:pt modelId="{A0CEBABE-A0FB-44A5-AAF4-426A425BA07A}" type="pres">
      <dgm:prSet presAssocID="{F70FCB2D-249D-4085-B512-90E1114E87B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B40C8-9332-477F-8B5A-3EE084935926}" type="pres">
      <dgm:prSet presAssocID="{F70FCB2D-249D-4085-B512-90E1114E87B6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51B38-5142-4BC3-8AC4-98C7001A9F4C}" type="pres">
      <dgm:prSet presAssocID="{8549FA0B-9E03-447C-9715-28FC17AD6D5C}" presName="space" presStyleCnt="0"/>
      <dgm:spPr/>
    </dgm:pt>
    <dgm:pt modelId="{C514E4B4-BCD7-4F83-9EE4-35C4901FDD75}" type="pres">
      <dgm:prSet presAssocID="{B066C91C-8960-4E70-9B3F-9CC42F4AB600}" presName="composite" presStyleCnt="0"/>
      <dgm:spPr/>
    </dgm:pt>
    <dgm:pt modelId="{D422DE93-6389-4A4B-9D65-375E48A6F7AE}" type="pres">
      <dgm:prSet presAssocID="{B066C91C-8960-4E70-9B3F-9CC42F4AB60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C852F-6A8A-4576-8BC6-B414C6BA07AB}" type="pres">
      <dgm:prSet presAssocID="{B066C91C-8960-4E70-9B3F-9CC42F4AB600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2A6C7-B204-4943-9A65-3A396BBD6DED}" type="pres">
      <dgm:prSet presAssocID="{64D3EFC0-F6E8-40D3-8F8D-AD658A6C9DD3}" presName="space" presStyleCnt="0"/>
      <dgm:spPr/>
    </dgm:pt>
    <dgm:pt modelId="{85A1DC7D-56EA-4E15-B417-2F997ABD8A97}" type="pres">
      <dgm:prSet presAssocID="{D5DBF6DF-4E1A-442B-8D69-9DF0BEB66C28}" presName="composite" presStyleCnt="0"/>
      <dgm:spPr/>
    </dgm:pt>
    <dgm:pt modelId="{3EA12E34-A1EA-4A61-8C49-4A833D8A1DEA}" type="pres">
      <dgm:prSet presAssocID="{D5DBF6DF-4E1A-442B-8D69-9DF0BEB66C28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79CA0-4622-4C4C-8F2B-5E48DA6C82D9}" type="pres">
      <dgm:prSet presAssocID="{D5DBF6DF-4E1A-442B-8D69-9DF0BEB66C28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42A3BD-DEAA-49F3-9F26-E6379438F710}" srcId="{F70FCB2D-249D-4085-B512-90E1114E87B6}" destId="{32974261-72C0-459E-8252-A13F22E71273}" srcOrd="0" destOrd="0" parTransId="{3DABB46D-F760-4F07-B749-24610F09CF49}" sibTransId="{95173BFC-E4EA-4278-928D-49ACB76E13DF}"/>
    <dgm:cxn modelId="{9262A7A7-73BB-4847-9CA8-53B4D508D717}" type="presOf" srcId="{32974261-72C0-459E-8252-A13F22E71273}" destId="{F82B40C8-9332-477F-8B5A-3EE084935926}" srcOrd="0" destOrd="0" presId="urn:microsoft.com/office/officeart/2005/8/layout/chevron1"/>
    <dgm:cxn modelId="{DD65C0FE-56EE-4D2B-87C4-DCC3D2E5B940}" srcId="{B066C91C-8960-4E70-9B3F-9CC42F4AB600}" destId="{1B2ABA89-7D5C-4D3F-AD91-2FF84C3D7826}" srcOrd="0" destOrd="0" parTransId="{80C8B544-8CBB-4342-A65B-447C78504098}" sibTransId="{C04D89CF-4332-48FB-B4B1-D29EF5D61359}"/>
    <dgm:cxn modelId="{428D9CA0-441D-4834-BA70-5105D743E5B8}" srcId="{2F9574DB-36AF-4CD0-9B91-A988D6C57539}" destId="{F70FCB2D-249D-4085-B512-90E1114E87B6}" srcOrd="0" destOrd="0" parTransId="{118BD8D7-3887-4E10-B095-32CBB0249836}" sibTransId="{8549FA0B-9E03-447C-9715-28FC17AD6D5C}"/>
    <dgm:cxn modelId="{514345BD-9E75-496F-8B7E-5C895EFD026B}" srcId="{2F9574DB-36AF-4CD0-9B91-A988D6C57539}" destId="{B066C91C-8960-4E70-9B3F-9CC42F4AB600}" srcOrd="1" destOrd="0" parTransId="{1CFFF483-8053-4E53-861E-989D471F4D9D}" sibTransId="{64D3EFC0-F6E8-40D3-8F8D-AD658A6C9DD3}"/>
    <dgm:cxn modelId="{25489AA3-9EFD-4C39-BAAA-C39D7F5CCFE3}" type="presOf" srcId="{1B2ABA89-7D5C-4D3F-AD91-2FF84C3D7826}" destId="{C6AC852F-6A8A-4576-8BC6-B414C6BA07AB}" srcOrd="0" destOrd="0" presId="urn:microsoft.com/office/officeart/2005/8/layout/chevron1"/>
    <dgm:cxn modelId="{FBC0AC11-46F9-4E7E-A280-D8B7B0218352}" type="presOf" srcId="{2F9574DB-36AF-4CD0-9B91-A988D6C57539}" destId="{B5F74B2F-9DD3-4BFB-BF81-B2C818E42996}" srcOrd="0" destOrd="0" presId="urn:microsoft.com/office/officeart/2005/8/layout/chevron1"/>
    <dgm:cxn modelId="{7BE21008-2262-4523-88EE-B7910868D368}" srcId="{D5DBF6DF-4E1A-442B-8D69-9DF0BEB66C28}" destId="{F567D965-ACC6-484C-B1C6-C2F49A483EC5}" srcOrd="0" destOrd="0" parTransId="{68290993-F384-44A9-831C-6FC79989B8DA}" sibTransId="{DA28CE68-E2A8-4851-B929-310F3595DC83}"/>
    <dgm:cxn modelId="{0CB9C049-3650-408F-BE89-6E62950067D8}" type="presOf" srcId="{B066C91C-8960-4E70-9B3F-9CC42F4AB600}" destId="{D422DE93-6389-4A4B-9D65-375E48A6F7AE}" srcOrd="0" destOrd="0" presId="urn:microsoft.com/office/officeart/2005/8/layout/chevron1"/>
    <dgm:cxn modelId="{EF7B017A-8F55-49B9-BED3-1828A2E49A5F}" srcId="{2F9574DB-36AF-4CD0-9B91-A988D6C57539}" destId="{D5DBF6DF-4E1A-442B-8D69-9DF0BEB66C28}" srcOrd="2" destOrd="0" parTransId="{BA68455E-7753-422B-B9CF-85BF9A3A109F}" sibTransId="{1056DACE-E355-4A21-B65F-44E8E4AAB56C}"/>
    <dgm:cxn modelId="{CF31A9F1-944A-4455-9C3D-EDFB7C6D8435}" type="presOf" srcId="{F70FCB2D-249D-4085-B512-90E1114E87B6}" destId="{A0CEBABE-A0FB-44A5-AAF4-426A425BA07A}" srcOrd="0" destOrd="0" presId="urn:microsoft.com/office/officeart/2005/8/layout/chevron1"/>
    <dgm:cxn modelId="{83F311E8-20F4-4E89-B6F0-C788D878D158}" type="presOf" srcId="{F567D965-ACC6-484C-B1C6-C2F49A483EC5}" destId="{F0979CA0-4622-4C4C-8F2B-5E48DA6C82D9}" srcOrd="0" destOrd="0" presId="urn:microsoft.com/office/officeart/2005/8/layout/chevron1"/>
    <dgm:cxn modelId="{DDB62479-2C3A-449B-87D1-C2144D1EA8E9}" type="presOf" srcId="{D5DBF6DF-4E1A-442B-8D69-9DF0BEB66C28}" destId="{3EA12E34-A1EA-4A61-8C49-4A833D8A1DEA}" srcOrd="0" destOrd="0" presId="urn:microsoft.com/office/officeart/2005/8/layout/chevron1"/>
    <dgm:cxn modelId="{B0E6CA7B-6F25-4BFB-A29C-76F863071C97}" type="presParOf" srcId="{B5F74B2F-9DD3-4BFB-BF81-B2C818E42996}" destId="{846EDA9E-B174-42CA-8D48-C955520EBD11}" srcOrd="0" destOrd="0" presId="urn:microsoft.com/office/officeart/2005/8/layout/chevron1"/>
    <dgm:cxn modelId="{9F0BB3BA-73DD-4597-81CE-9BC519E30796}" type="presParOf" srcId="{846EDA9E-B174-42CA-8D48-C955520EBD11}" destId="{A0CEBABE-A0FB-44A5-AAF4-426A425BA07A}" srcOrd="0" destOrd="0" presId="urn:microsoft.com/office/officeart/2005/8/layout/chevron1"/>
    <dgm:cxn modelId="{CEEBAC31-572E-499E-97E0-C2F6189AC7F0}" type="presParOf" srcId="{846EDA9E-B174-42CA-8D48-C955520EBD11}" destId="{F82B40C8-9332-477F-8B5A-3EE084935926}" srcOrd="1" destOrd="0" presId="urn:microsoft.com/office/officeart/2005/8/layout/chevron1"/>
    <dgm:cxn modelId="{FE2588BD-8A8F-4716-8F1C-D1A549C0401F}" type="presParOf" srcId="{B5F74B2F-9DD3-4BFB-BF81-B2C818E42996}" destId="{C8851B38-5142-4BC3-8AC4-98C7001A9F4C}" srcOrd="1" destOrd="0" presId="urn:microsoft.com/office/officeart/2005/8/layout/chevron1"/>
    <dgm:cxn modelId="{9E3520A0-2A04-4F19-B7B5-B81A0849C807}" type="presParOf" srcId="{B5F74B2F-9DD3-4BFB-BF81-B2C818E42996}" destId="{C514E4B4-BCD7-4F83-9EE4-35C4901FDD75}" srcOrd="2" destOrd="0" presId="urn:microsoft.com/office/officeart/2005/8/layout/chevron1"/>
    <dgm:cxn modelId="{85707CE5-18B1-4A3F-8334-6033F1877E64}" type="presParOf" srcId="{C514E4B4-BCD7-4F83-9EE4-35C4901FDD75}" destId="{D422DE93-6389-4A4B-9D65-375E48A6F7AE}" srcOrd="0" destOrd="0" presId="urn:microsoft.com/office/officeart/2005/8/layout/chevron1"/>
    <dgm:cxn modelId="{7EFD2E29-7A68-4A17-8F87-EBA9CAF7E57D}" type="presParOf" srcId="{C514E4B4-BCD7-4F83-9EE4-35C4901FDD75}" destId="{C6AC852F-6A8A-4576-8BC6-B414C6BA07AB}" srcOrd="1" destOrd="0" presId="urn:microsoft.com/office/officeart/2005/8/layout/chevron1"/>
    <dgm:cxn modelId="{505585B9-6A25-4135-A37C-D9CF4C4EF3A5}" type="presParOf" srcId="{B5F74B2F-9DD3-4BFB-BF81-B2C818E42996}" destId="{8B22A6C7-B204-4943-9A65-3A396BBD6DED}" srcOrd="3" destOrd="0" presId="urn:microsoft.com/office/officeart/2005/8/layout/chevron1"/>
    <dgm:cxn modelId="{C7B07C6D-F1C4-432C-A133-F1BF053F6321}" type="presParOf" srcId="{B5F74B2F-9DD3-4BFB-BF81-B2C818E42996}" destId="{85A1DC7D-56EA-4E15-B417-2F997ABD8A97}" srcOrd="4" destOrd="0" presId="urn:microsoft.com/office/officeart/2005/8/layout/chevron1"/>
    <dgm:cxn modelId="{E8EB4954-D0C6-4EAD-B02A-43F50C7D1DB4}" type="presParOf" srcId="{85A1DC7D-56EA-4E15-B417-2F997ABD8A97}" destId="{3EA12E34-A1EA-4A61-8C49-4A833D8A1DEA}" srcOrd="0" destOrd="0" presId="urn:microsoft.com/office/officeart/2005/8/layout/chevron1"/>
    <dgm:cxn modelId="{69E0626E-09B8-484E-8519-0F3F87DD7A12}" type="presParOf" srcId="{85A1DC7D-56EA-4E15-B417-2F997ABD8A97}" destId="{F0979CA0-4622-4C4C-8F2B-5E48DA6C82D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C63EA-19B8-4231-AC79-1553D2BCF087}">
      <dsp:nvSpPr>
        <dsp:cNvPr id="0" name=""/>
        <dsp:cNvSpPr/>
      </dsp:nvSpPr>
      <dsp:spPr>
        <a:xfrm>
          <a:off x="605789" y="0"/>
          <a:ext cx="6865620" cy="36576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B285A-E73E-404B-B200-DDFC91D30C10}">
      <dsp:nvSpPr>
        <dsp:cNvPr id="0" name=""/>
        <dsp:cNvSpPr/>
      </dsp:nvSpPr>
      <dsp:spPr>
        <a:xfrm>
          <a:off x="1270" y="1097280"/>
          <a:ext cx="1524536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Patternmaker</a:t>
          </a:r>
          <a:endParaRPr lang="en-US" sz="1800" kern="1200" dirty="0"/>
        </a:p>
      </dsp:txBody>
      <dsp:txXfrm>
        <a:off x="72690" y="1168700"/>
        <a:ext cx="1381696" cy="1320200"/>
      </dsp:txXfrm>
    </dsp:sp>
    <dsp:sp modelId="{4A083623-FF52-49EC-B21B-DE16F7296500}">
      <dsp:nvSpPr>
        <dsp:cNvPr id="0" name=""/>
        <dsp:cNvSpPr/>
      </dsp:nvSpPr>
      <dsp:spPr>
        <a:xfrm>
          <a:off x="1638800" y="1097280"/>
          <a:ext cx="1524536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Designer</a:t>
          </a:r>
          <a:endParaRPr lang="en-US" sz="1800" kern="1200" dirty="0"/>
        </a:p>
      </dsp:txBody>
      <dsp:txXfrm>
        <a:off x="1710220" y="1168700"/>
        <a:ext cx="1381696" cy="1320200"/>
      </dsp:txXfrm>
    </dsp:sp>
    <dsp:sp modelId="{729A00D6-4561-4DA8-96DA-2A53DF17FB0E}">
      <dsp:nvSpPr>
        <dsp:cNvPr id="0" name=""/>
        <dsp:cNvSpPr/>
      </dsp:nvSpPr>
      <dsp:spPr>
        <a:xfrm>
          <a:off x="3276331" y="1097280"/>
          <a:ext cx="1524536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Seamstress</a:t>
          </a:r>
          <a:endParaRPr lang="en-US" sz="1800" kern="1200" dirty="0"/>
        </a:p>
      </dsp:txBody>
      <dsp:txXfrm>
        <a:off x="3347751" y="1168700"/>
        <a:ext cx="1381696" cy="1320200"/>
      </dsp:txXfrm>
    </dsp:sp>
    <dsp:sp modelId="{9463D295-0353-4856-9BEF-42FE71A072CC}">
      <dsp:nvSpPr>
        <dsp:cNvPr id="0" name=""/>
        <dsp:cNvSpPr/>
      </dsp:nvSpPr>
      <dsp:spPr>
        <a:xfrm>
          <a:off x="4913862" y="1097280"/>
          <a:ext cx="1524536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Grader</a:t>
          </a:r>
          <a:endParaRPr lang="en-US" sz="1800" kern="1200" dirty="0"/>
        </a:p>
      </dsp:txBody>
      <dsp:txXfrm>
        <a:off x="4985282" y="1168700"/>
        <a:ext cx="1381696" cy="1320200"/>
      </dsp:txXfrm>
    </dsp:sp>
    <dsp:sp modelId="{CD35C5EA-5C55-4215-8B73-3AFBBDC9DF11}">
      <dsp:nvSpPr>
        <dsp:cNvPr id="0" name=""/>
        <dsp:cNvSpPr/>
      </dsp:nvSpPr>
      <dsp:spPr>
        <a:xfrm>
          <a:off x="6551393" y="1097280"/>
          <a:ext cx="1524536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Marker Maker</a:t>
          </a:r>
          <a:endParaRPr lang="en-US" sz="1800" kern="1200" dirty="0"/>
        </a:p>
      </dsp:txBody>
      <dsp:txXfrm>
        <a:off x="6622813" y="1168700"/>
        <a:ext cx="1381696" cy="1320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EBABE-A0FB-44A5-AAF4-426A425BA07A}">
      <dsp:nvSpPr>
        <dsp:cNvPr id="0" name=""/>
        <dsp:cNvSpPr/>
      </dsp:nvSpPr>
      <dsp:spPr>
        <a:xfrm>
          <a:off x="1042" y="120768"/>
          <a:ext cx="2912061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First pattern</a:t>
          </a:r>
          <a:endParaRPr lang="en-US" sz="2000" kern="1200" dirty="0"/>
        </a:p>
      </dsp:txBody>
      <dsp:txXfrm>
        <a:off x="541042" y="120768"/>
        <a:ext cx="1832061" cy="1080000"/>
      </dsp:txXfrm>
    </dsp:sp>
    <dsp:sp modelId="{F82B40C8-9332-477F-8B5A-3EE084935926}">
      <dsp:nvSpPr>
        <dsp:cNvPr id="0" name=""/>
        <dsp:cNvSpPr/>
      </dsp:nvSpPr>
      <dsp:spPr>
        <a:xfrm>
          <a:off x="1042" y="1335768"/>
          <a:ext cx="2329649" cy="334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original pattern developed for designs.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Generally made on marking paper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Requires fitting and pattern corrections.</a:t>
          </a:r>
          <a:endParaRPr lang="en-US" sz="2000" kern="1200" dirty="0"/>
        </a:p>
      </dsp:txBody>
      <dsp:txXfrm>
        <a:off x="1042" y="1335768"/>
        <a:ext cx="2329649" cy="3344062"/>
      </dsp:txXfrm>
    </dsp:sp>
    <dsp:sp modelId="{D422DE93-6389-4A4B-9D65-375E48A6F7AE}">
      <dsp:nvSpPr>
        <dsp:cNvPr id="0" name=""/>
        <dsp:cNvSpPr/>
      </dsp:nvSpPr>
      <dsp:spPr>
        <a:xfrm>
          <a:off x="2697104" y="120768"/>
          <a:ext cx="2912061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Production pattern</a:t>
          </a:r>
          <a:endParaRPr lang="en-US" sz="2000" kern="1200" dirty="0"/>
        </a:p>
      </dsp:txBody>
      <dsp:txXfrm>
        <a:off x="3237104" y="120768"/>
        <a:ext cx="1832061" cy="1080000"/>
      </dsp:txXfrm>
    </dsp:sp>
    <dsp:sp modelId="{C6AC852F-6A8A-4576-8BC6-B414C6BA07AB}">
      <dsp:nvSpPr>
        <dsp:cNvPr id="0" name=""/>
        <dsp:cNvSpPr/>
      </dsp:nvSpPr>
      <dsp:spPr>
        <a:xfrm>
          <a:off x="2697104" y="1335768"/>
          <a:ext cx="2329649" cy="334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final corrected and error-free version.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pattern contains </a:t>
          </a:r>
          <a:r>
            <a:rPr lang="en-US" sz="2000" u="sng" kern="1200" dirty="0" smtClean="0"/>
            <a:t>every pattern piece</a:t>
          </a:r>
          <a:r>
            <a:rPr lang="en-US" sz="2000" kern="1200" dirty="0" smtClean="0"/>
            <a:t> required to complete the garment.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It is used by the grader for sizing and by the marker maker for fabric layout.</a:t>
          </a:r>
          <a:endParaRPr lang="en-US" sz="2000" kern="1200" dirty="0"/>
        </a:p>
      </dsp:txBody>
      <dsp:txXfrm>
        <a:off x="2697104" y="1335768"/>
        <a:ext cx="2329649" cy="3344062"/>
      </dsp:txXfrm>
    </dsp:sp>
    <dsp:sp modelId="{3EA12E34-A1EA-4A61-8C49-4A833D8A1DEA}">
      <dsp:nvSpPr>
        <dsp:cNvPr id="0" name=""/>
        <dsp:cNvSpPr/>
      </dsp:nvSpPr>
      <dsp:spPr>
        <a:xfrm>
          <a:off x="5393165" y="120768"/>
          <a:ext cx="2912061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Marker</a:t>
          </a:r>
          <a:endParaRPr lang="en-US" sz="2000" kern="1200" dirty="0"/>
        </a:p>
      </dsp:txBody>
      <dsp:txXfrm>
        <a:off x="5933165" y="120768"/>
        <a:ext cx="1832061" cy="1080000"/>
      </dsp:txXfrm>
    </dsp:sp>
    <dsp:sp modelId="{F0979CA0-4622-4C4C-8F2B-5E48DA6C82D9}">
      <dsp:nvSpPr>
        <dsp:cNvPr id="0" name=""/>
        <dsp:cNvSpPr/>
      </dsp:nvSpPr>
      <dsp:spPr>
        <a:xfrm>
          <a:off x="5393165" y="1335768"/>
          <a:ext cx="2329649" cy="334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arrangement of pattern pieces.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All pattern symbols are marked on the patterns.</a:t>
          </a:r>
          <a:endParaRPr lang="en-US" sz="2000" kern="1200" dirty="0"/>
        </a:p>
      </dsp:txBody>
      <dsp:txXfrm>
        <a:off x="5393165" y="1335768"/>
        <a:ext cx="2329649" cy="334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4EA3144-C1FA-4C36-AA44-798800254C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D985CCF-CA0D-49F5-AB21-B890FD3E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35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1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80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6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6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77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68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7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9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5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2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9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7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2B292A-0E9E-4E71-AC00-21F8E1D5DA3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D04C5C-BB51-4F09-B9FC-CAD3AABC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com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com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com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com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com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7"/>
            <a:ext cx="6517482" cy="1823414"/>
          </a:xfrm>
        </p:spPr>
        <p:txBody>
          <a:bodyPr/>
          <a:lstStyle/>
          <a:p>
            <a:r>
              <a:rPr lang="en-US" dirty="0" smtClean="0"/>
              <a:t>Pattern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14800"/>
            <a:ext cx="5943600" cy="2057400"/>
          </a:xfrm>
        </p:spPr>
        <p:txBody>
          <a:bodyPr>
            <a:normAutofit fontScale="70000" lnSpcReduction="20000"/>
          </a:bodyPr>
          <a:lstStyle/>
          <a:p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M.ROCH SOUMIA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 OF FASHION TECHNOLOGY &amp; COSTUME DESIGNING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SHRIMATI INDIRA GANDHI COLLEGE, TRICHY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57882"/>
          </a:xfrm>
        </p:spPr>
        <p:txBody>
          <a:bodyPr/>
          <a:lstStyle/>
          <a:p>
            <a:r>
              <a:rPr lang="en-US" dirty="0" smtClean="0"/>
              <a:t>Patternmaking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1793" y="1676400"/>
            <a:ext cx="45720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Tracing wheels: </a:t>
            </a:r>
          </a:p>
          <a:p>
            <a:pPr lvl="1"/>
            <a:r>
              <a:rPr lang="en-US" dirty="0" smtClean="0"/>
              <a:t>Pointed and blunted wheels that transfer pattern shapes to paper.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29000"/>
            <a:ext cx="3720662" cy="2306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2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Patternmaking Tools—Paper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514600"/>
            <a:ext cx="3810000" cy="3611563"/>
          </a:xfrm>
        </p:spPr>
        <p:txBody>
          <a:bodyPr/>
          <a:lstStyle/>
          <a:p>
            <a:r>
              <a:rPr lang="en-US" dirty="0" smtClean="0"/>
              <a:t>Pattern paper</a:t>
            </a:r>
          </a:p>
          <a:p>
            <a:pPr lvl="1"/>
            <a:r>
              <a:rPr lang="en-US" dirty="0" smtClean="0"/>
              <a:t>Light weight</a:t>
            </a:r>
          </a:p>
          <a:p>
            <a:pPr lvl="1"/>
            <a:r>
              <a:rPr lang="en-US" dirty="0" smtClean="0"/>
              <a:t>Used for first patterns</a:t>
            </a:r>
          </a:p>
          <a:p>
            <a:r>
              <a:rPr lang="en-US" dirty="0" smtClean="0"/>
              <a:t>Tag board</a:t>
            </a:r>
          </a:p>
          <a:p>
            <a:pPr lvl="1"/>
            <a:r>
              <a:rPr lang="en-US" dirty="0" smtClean="0"/>
              <a:t>Used for slopers and production patterns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670" y="2514600"/>
            <a:ext cx="3810000" cy="2753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50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Patternmaking Tools—Muslin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plain-woven cotton made from bleached or unbleached corded yarns in a variety of weights: </a:t>
            </a:r>
          </a:p>
          <a:p>
            <a:pPr lvl="1"/>
            <a:r>
              <a:rPr lang="en-US" smtClean="0"/>
              <a:t>Coarse-weave: </a:t>
            </a:r>
          </a:p>
          <a:p>
            <a:pPr lvl="2"/>
            <a:r>
              <a:rPr lang="en-US" smtClean="0"/>
              <a:t>Used for draping and testing basic patterns; </a:t>
            </a:r>
          </a:p>
          <a:p>
            <a:pPr lvl="1"/>
            <a:r>
              <a:rPr lang="en-US" smtClean="0"/>
              <a:t>Light-weight: </a:t>
            </a:r>
          </a:p>
          <a:p>
            <a:pPr lvl="2"/>
            <a:r>
              <a:rPr lang="en-US" smtClean="0"/>
              <a:t>Used for softly draped garments; </a:t>
            </a:r>
          </a:p>
          <a:p>
            <a:pPr lvl="1"/>
            <a:r>
              <a:rPr lang="en-US" smtClean="0"/>
              <a:t>Heavy-weight: </a:t>
            </a:r>
          </a:p>
          <a:p>
            <a:pPr lvl="2"/>
            <a:r>
              <a:rPr lang="en-US" smtClean="0"/>
              <a:t>Firmly woven, used for testing tailored garments, jackets, and coats.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34082"/>
          </a:xfrm>
        </p:spPr>
        <p:txBody>
          <a:bodyPr/>
          <a:lstStyle/>
          <a:p>
            <a:r>
              <a:rPr lang="en-US" dirty="0" smtClean="0"/>
              <a:t>The Important Grain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Grain: </a:t>
            </a:r>
          </a:p>
          <a:p>
            <a:pPr lvl="1"/>
            <a:r>
              <a:rPr lang="en-US" dirty="0" smtClean="0"/>
              <a:t>The direction in which the yarn is woven or knitted.</a:t>
            </a:r>
          </a:p>
          <a:p>
            <a:r>
              <a:rPr lang="en-US" dirty="0" smtClean="0"/>
              <a:t>Crosswise grain : </a:t>
            </a:r>
          </a:p>
          <a:p>
            <a:pPr lvl="1"/>
            <a:r>
              <a:rPr lang="en-US" dirty="0" smtClean="0"/>
              <a:t>Yarns woven across the fabric from selvage to selvage. </a:t>
            </a:r>
          </a:p>
          <a:p>
            <a:pPr lvl="1"/>
            <a:r>
              <a:rPr lang="en-US" dirty="0" smtClean="0"/>
              <a:t>Crosswise grain yields to tension.</a:t>
            </a:r>
          </a:p>
          <a:p>
            <a:r>
              <a:rPr lang="en-US" dirty="0" smtClean="0"/>
              <a:t>Lengthwise grain: </a:t>
            </a:r>
          </a:p>
          <a:p>
            <a:pPr lvl="1"/>
            <a:r>
              <a:rPr lang="en-US" dirty="0" smtClean="0"/>
              <a:t>Yarns parallel with selvage. </a:t>
            </a:r>
          </a:p>
          <a:p>
            <a:pPr lvl="1"/>
            <a:r>
              <a:rPr lang="en-US" dirty="0" smtClean="0"/>
              <a:t>It is the most stable grain.</a:t>
            </a:r>
          </a:p>
          <a:p>
            <a:r>
              <a:rPr lang="en-US" dirty="0" smtClean="0"/>
              <a:t>Selvage: </a:t>
            </a:r>
          </a:p>
          <a:p>
            <a:pPr lvl="1"/>
            <a:r>
              <a:rPr lang="en-US" dirty="0" smtClean="0"/>
              <a:t>The narrow, firmly woven, and finished strip on both lengthwise grain edges of the woven fabric.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684" y="2366963"/>
            <a:ext cx="2571982" cy="3424237"/>
          </a:xfrm>
        </p:spPr>
      </p:pic>
    </p:spTree>
    <p:extLst>
      <p:ext uri="{BB962C8B-B14F-4D97-AF65-F5344CB8AC3E}">
        <p14:creationId xmlns:p14="http://schemas.microsoft.com/office/powerpoint/2010/main" val="18058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 err="1" smtClean="0"/>
              <a:t>Grainlines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Bias: </a:t>
            </a:r>
          </a:p>
          <a:p>
            <a:pPr lvl="1"/>
            <a:r>
              <a:rPr lang="en-US" smtClean="0"/>
              <a:t>Any slanting or diagonal line cut or sewn across the weave of the cloth.</a:t>
            </a:r>
          </a:p>
          <a:p>
            <a:r>
              <a:rPr lang="en-US" smtClean="0"/>
              <a:t>True bias: </a:t>
            </a:r>
          </a:p>
          <a:p>
            <a:pPr lvl="1"/>
            <a:r>
              <a:rPr lang="en-US" smtClean="0"/>
              <a:t>The line that intersects with the lengthwise and crosswise grains at a 45° angle. </a:t>
            </a:r>
          </a:p>
          <a:p>
            <a:pPr lvl="1"/>
            <a:r>
              <a:rPr lang="en-US" smtClean="0"/>
              <a:t>True bias has maximum give and stretch, easily conforming to the figure's contours. </a:t>
            </a:r>
          </a:p>
          <a:p>
            <a:pPr lvl="1"/>
            <a:r>
              <a:rPr lang="en-US" smtClean="0"/>
              <a:t>Flares, cowls, and drapes work best when cut on true bias.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684" y="2366963"/>
            <a:ext cx="2571982" cy="3424237"/>
          </a:xfrm>
        </p:spPr>
      </p:pic>
    </p:spTree>
    <p:extLst>
      <p:ext uri="{BB962C8B-B14F-4D97-AF65-F5344CB8AC3E}">
        <p14:creationId xmlns:p14="http://schemas.microsoft.com/office/powerpoint/2010/main" val="5481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 lines 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line drawn on each pattern </a:t>
            </a:r>
            <a:r>
              <a:rPr lang="en-US" dirty="0" smtClean="0"/>
              <a:t>piece</a:t>
            </a:r>
          </a:p>
          <a:p>
            <a:r>
              <a:rPr lang="en-US" dirty="0" smtClean="0"/>
              <a:t>Indicates </a:t>
            </a:r>
            <a:r>
              <a:rPr lang="en-US" dirty="0"/>
              <a:t>how the pattern should align with the lengthwise grain of the fabric. </a:t>
            </a:r>
          </a:p>
          <a:p>
            <a:pPr lvl="1"/>
            <a:r>
              <a:rPr lang="en-US" dirty="0" smtClean="0"/>
              <a:t>Always mark the </a:t>
            </a:r>
            <a:r>
              <a:rPr lang="en-US" u="sng" dirty="0" smtClean="0"/>
              <a:t>lengthwise</a:t>
            </a:r>
            <a:r>
              <a:rPr lang="en-US" dirty="0" smtClean="0"/>
              <a:t> grain on </a:t>
            </a:r>
            <a:r>
              <a:rPr lang="en-US" u="sng" dirty="0" smtClean="0"/>
              <a:t>every</a:t>
            </a:r>
            <a:r>
              <a:rPr lang="en-US" dirty="0" smtClean="0"/>
              <a:t> pattern piece!</a:t>
            </a:r>
          </a:p>
          <a:p>
            <a:pPr lvl="1"/>
            <a:r>
              <a:rPr lang="en-US" dirty="0" err="1" smtClean="0"/>
              <a:t>Grainline</a:t>
            </a:r>
            <a:r>
              <a:rPr lang="en-US" dirty="0" smtClean="0"/>
              <a:t> should </a:t>
            </a:r>
            <a:r>
              <a:rPr lang="en-US" dirty="0"/>
              <a:t>extend from edge to edge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Grainline</a:t>
            </a:r>
            <a:r>
              <a:rPr lang="en-US" dirty="0"/>
              <a:t> arrows: </a:t>
            </a:r>
          </a:p>
          <a:p>
            <a:pPr lvl="1"/>
            <a:r>
              <a:rPr lang="en-US" dirty="0"/>
              <a:t>1. Arrows placed at </a:t>
            </a:r>
            <a:r>
              <a:rPr lang="en-US" u="sng" dirty="0"/>
              <a:t>both</a:t>
            </a:r>
            <a:r>
              <a:rPr lang="en-US" dirty="0"/>
              <a:t> </a:t>
            </a:r>
            <a:r>
              <a:rPr lang="en-US" u="sng" dirty="0"/>
              <a:t>ends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the pattern </a:t>
            </a:r>
            <a:r>
              <a:rPr lang="en-US" dirty="0"/>
              <a:t>may be placed in </a:t>
            </a:r>
            <a:r>
              <a:rPr lang="en-US" u="sng" dirty="0"/>
              <a:t>either direction </a:t>
            </a:r>
            <a:r>
              <a:rPr lang="en-US" dirty="0"/>
              <a:t>along the lengthwise </a:t>
            </a:r>
            <a:r>
              <a:rPr lang="en-US" dirty="0" err="1"/>
              <a:t>grainline</a:t>
            </a:r>
            <a:r>
              <a:rPr lang="en-US" dirty="0"/>
              <a:t> of the fabric (for fabrics without a nap). </a:t>
            </a:r>
          </a:p>
          <a:p>
            <a:pPr lvl="1"/>
            <a:r>
              <a:rPr lang="en-US" dirty="0"/>
              <a:t>2. An arrow placed at the </a:t>
            </a:r>
            <a:r>
              <a:rPr lang="en-US" u="sng" dirty="0"/>
              <a:t>top or the </a:t>
            </a:r>
            <a:r>
              <a:rPr lang="en-US" u="sng" dirty="0" smtClean="0"/>
              <a:t>bottom</a:t>
            </a:r>
            <a:endParaRPr lang="en-US" dirty="0" smtClean="0"/>
          </a:p>
          <a:p>
            <a:pPr lvl="2"/>
            <a:r>
              <a:rPr lang="en-US" dirty="0" smtClean="0"/>
              <a:t>the pattern must be placed in </a:t>
            </a:r>
            <a:r>
              <a:rPr lang="en-US" u="sng" dirty="0" smtClean="0"/>
              <a:t>one direction only </a:t>
            </a:r>
            <a:r>
              <a:rPr lang="en-US" dirty="0" smtClean="0"/>
              <a:t>(for fabrics with a nap). 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>
            <a:off x="4076700" y="30099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>
            <a:off x="4152900" y="51435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77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Patternmaking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Neat workmanship is essential.</a:t>
            </a:r>
          </a:p>
          <a:p>
            <a:r>
              <a:rPr lang="en-US" dirty="0" smtClean="0"/>
              <a:t>Always </a:t>
            </a:r>
            <a:r>
              <a:rPr lang="en-US" dirty="0"/>
              <a:t>draft for the right side of the body</a:t>
            </a:r>
          </a:p>
          <a:p>
            <a:r>
              <a:rPr lang="en-US" dirty="0"/>
              <a:t>Always draft without seam allowances.</a:t>
            </a:r>
          </a:p>
          <a:p>
            <a:r>
              <a:rPr lang="en-US" dirty="0" smtClean="0"/>
              <a:t>Trueing: </a:t>
            </a:r>
          </a:p>
          <a:p>
            <a:pPr lvl="1"/>
            <a:r>
              <a:rPr lang="en-US" dirty="0" smtClean="0"/>
              <a:t>Establishing correct seam lengths—for example, trueing a side seam having a side dart.</a:t>
            </a:r>
          </a:p>
          <a:p>
            <a:r>
              <a:rPr lang="en-US" dirty="0" smtClean="0"/>
              <a:t>Blending</a:t>
            </a:r>
          </a:p>
          <a:p>
            <a:pPr lvl="1"/>
            <a:r>
              <a:rPr lang="en-US" dirty="0" smtClean="0"/>
              <a:t>The smoothing and straightening of pencil lines, </a:t>
            </a:r>
            <a:r>
              <a:rPr lang="en-US" dirty="0" err="1" smtClean="0"/>
              <a:t>crossmarks</a:t>
            </a:r>
            <a:r>
              <a:rPr lang="en-US" dirty="0" smtClean="0"/>
              <a:t>, and dot marks </a:t>
            </a:r>
          </a:p>
          <a:p>
            <a:r>
              <a:rPr lang="en-US" dirty="0" smtClean="0"/>
              <a:t>Walking</a:t>
            </a:r>
          </a:p>
          <a:p>
            <a:r>
              <a:rPr lang="en-US" dirty="0" smtClean="0"/>
              <a:t>Balancing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Pattern Labeling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Grainline</a:t>
            </a:r>
            <a:r>
              <a:rPr lang="en-US" b="1" dirty="0" smtClean="0"/>
              <a:t>: </a:t>
            </a:r>
            <a:r>
              <a:rPr lang="en-US" dirty="0" smtClean="0"/>
              <a:t>Mark </a:t>
            </a:r>
            <a:r>
              <a:rPr lang="en-US" dirty="0"/>
              <a:t>lengthwise on </a:t>
            </a:r>
            <a:r>
              <a:rPr lang="en-US" dirty="0" smtClean="0"/>
              <a:t>every piece</a:t>
            </a:r>
          </a:p>
          <a:p>
            <a:pPr lvl="1"/>
            <a:r>
              <a:rPr lang="en-US" dirty="0" smtClean="0"/>
              <a:t>2” (or more) away from CF or CB</a:t>
            </a:r>
          </a:p>
          <a:p>
            <a:r>
              <a:rPr lang="en-US" b="1" dirty="0" smtClean="0"/>
              <a:t>Pattern number - size - number to cut: </a:t>
            </a:r>
            <a:r>
              <a:rPr lang="en-US" dirty="0" smtClean="0"/>
              <a:t>along </a:t>
            </a:r>
            <a:r>
              <a:rPr lang="en-US" dirty="0" err="1" smtClean="0"/>
              <a:t>grainline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     1050 - 8 - 2</a:t>
            </a:r>
          </a:p>
          <a:p>
            <a:r>
              <a:rPr lang="en-US" dirty="0" smtClean="0"/>
              <a:t>Name of pattern piece</a:t>
            </a:r>
          </a:p>
          <a:p>
            <a:r>
              <a:rPr lang="en-US" b="1" dirty="0" smtClean="0"/>
              <a:t>Your name </a:t>
            </a:r>
          </a:p>
          <a:p>
            <a:r>
              <a:rPr lang="en-US" b="1" dirty="0"/>
              <a:t>CF and </a:t>
            </a:r>
            <a:r>
              <a:rPr lang="en-US" b="1" dirty="0" smtClean="0"/>
              <a:t>CB: </a:t>
            </a:r>
            <a:r>
              <a:rPr lang="en-US" dirty="0" smtClean="0"/>
              <a:t>center </a:t>
            </a:r>
            <a:r>
              <a:rPr lang="en-US" dirty="0"/>
              <a:t>front and center back </a:t>
            </a:r>
            <a:r>
              <a:rPr lang="en-US" dirty="0" smtClean="0"/>
              <a:t>– </a:t>
            </a:r>
          </a:p>
          <a:p>
            <a:r>
              <a:rPr lang="en-US" b="1" dirty="0" smtClean="0"/>
              <a:t>Fold lines: </a:t>
            </a:r>
            <a:r>
              <a:rPr lang="en-US" dirty="0" smtClean="0"/>
              <a:t>dotted line . . . . . . . . . . </a:t>
            </a:r>
          </a:p>
          <a:p>
            <a:r>
              <a:rPr lang="en-US" b="1" dirty="0" smtClean="0"/>
              <a:t>Gathers: </a:t>
            </a:r>
            <a:r>
              <a:rPr lang="en-US" dirty="0" smtClean="0"/>
              <a:t>dashed line ------------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Buttonhole</a:t>
            </a:r>
            <a:r>
              <a:rPr lang="en-US" dirty="0"/>
              <a:t> [--------] and </a:t>
            </a:r>
            <a:r>
              <a:rPr lang="en-US" b="1" dirty="0"/>
              <a:t>button</a:t>
            </a:r>
            <a:r>
              <a:rPr lang="en-US" dirty="0"/>
              <a:t>  x</a:t>
            </a:r>
          </a:p>
          <a:p>
            <a:r>
              <a:rPr lang="en-US" b="1" dirty="0"/>
              <a:t>Dart points </a:t>
            </a:r>
            <a:r>
              <a:rPr lang="en-US" dirty="0"/>
              <a:t>- punch hole ½” inside apex and circle</a:t>
            </a:r>
          </a:p>
          <a:p>
            <a:r>
              <a:rPr lang="en-US" b="1" dirty="0"/>
              <a:t>Thumbnail sketch </a:t>
            </a:r>
            <a:r>
              <a:rPr lang="en-US" dirty="0"/>
              <a:t>- a small sketch to represent the finished garment on a main pattern piece</a:t>
            </a:r>
          </a:p>
          <a:p>
            <a:r>
              <a:rPr lang="en-US" b="1" dirty="0"/>
              <a:t>Fabrication</a:t>
            </a:r>
            <a:r>
              <a:rPr lang="en-US" dirty="0"/>
              <a:t> - woven or knit</a:t>
            </a:r>
          </a:p>
          <a:p>
            <a:r>
              <a:rPr lang="en-US" b="1" dirty="0"/>
              <a:t>Right-side-up: </a:t>
            </a:r>
          </a:p>
          <a:p>
            <a:pPr lvl="1"/>
            <a:r>
              <a:rPr lang="en-US" dirty="0"/>
              <a:t>Indicates to the marker maker that the pattern is to be placed face up on the marker (for asymmetrical designs).</a:t>
            </a:r>
          </a:p>
          <a:p>
            <a:r>
              <a:rPr lang="en-US" b="1" dirty="0"/>
              <a:t>Detail location:</a:t>
            </a:r>
          </a:p>
          <a:p>
            <a:pPr lvl="1"/>
            <a:r>
              <a:rPr lang="en-US" dirty="0" smtClean="0"/>
              <a:t>placement </a:t>
            </a:r>
            <a:r>
              <a:rPr lang="en-US" dirty="0"/>
              <a:t>of flower or other detail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2971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0" y="32004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Notches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a SINGLE NOTCH to indicate FRONT pattern pieces </a:t>
            </a:r>
          </a:p>
          <a:p>
            <a:r>
              <a:rPr lang="en-US" smtClean="0"/>
              <a:t>Use a DOUBLE NOTCH to indicate BACK pattern pieces </a:t>
            </a:r>
          </a:p>
          <a:p>
            <a:r>
              <a:rPr lang="en-US" smtClean="0"/>
              <a:t>Use a TRIPLE NOTCH to indicate CB and base of zipper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NOTCH </a:t>
            </a:r>
          </a:p>
          <a:p>
            <a:pPr lvl="1"/>
            <a:r>
              <a:rPr lang="en-US" smtClean="0"/>
              <a:t>CF and CB</a:t>
            </a:r>
          </a:p>
          <a:p>
            <a:pPr lvl="1"/>
            <a:r>
              <a:rPr lang="en-US" smtClean="0"/>
              <a:t>hem depth</a:t>
            </a:r>
          </a:p>
          <a:p>
            <a:pPr lvl="1"/>
            <a:r>
              <a:rPr lang="en-US" smtClean="0"/>
              <a:t>1" side seams</a:t>
            </a:r>
          </a:p>
          <a:p>
            <a:pPr lvl="1"/>
            <a:r>
              <a:rPr lang="en-US" smtClean="0"/>
              <a:t>connecting points on stylelines</a:t>
            </a:r>
          </a:p>
          <a:p>
            <a:pPr lvl="1"/>
            <a:r>
              <a:rPr lang="en-US" smtClean="0"/>
              <a:t>knee level </a:t>
            </a:r>
          </a:p>
          <a:p>
            <a:pPr lvl="1"/>
            <a:r>
              <a:rPr lang="en-US" smtClean="0"/>
              <a:t>waist level </a:t>
            </a:r>
          </a:p>
          <a:p>
            <a:pPr lvl="1"/>
            <a:r>
              <a:rPr lang="en-US" smtClean="0"/>
              <a:t>elbow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Seam Allowances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¼”</a:t>
            </a:r>
          </a:p>
          <a:p>
            <a:pPr lvl="1"/>
            <a:r>
              <a:rPr lang="en-US" dirty="0" smtClean="0"/>
              <a:t>Necklines with facings </a:t>
            </a:r>
          </a:p>
          <a:p>
            <a:pPr lvl="1"/>
            <a:r>
              <a:rPr lang="en-US" dirty="0" smtClean="0"/>
              <a:t>Armholes with facings </a:t>
            </a:r>
          </a:p>
          <a:p>
            <a:pPr lvl="1"/>
            <a:r>
              <a:rPr lang="en-US" dirty="0" smtClean="0"/>
              <a:t>Facings</a:t>
            </a:r>
          </a:p>
          <a:p>
            <a:pPr lvl="1"/>
            <a:r>
              <a:rPr lang="en-US" dirty="0" smtClean="0"/>
              <a:t>Tight curves</a:t>
            </a:r>
          </a:p>
          <a:p>
            <a:endParaRPr lang="en-US" dirty="0" smtClean="0"/>
          </a:p>
          <a:p>
            <a:r>
              <a:rPr lang="en-US" dirty="0" smtClean="0"/>
              <a:t>½”</a:t>
            </a:r>
          </a:p>
          <a:p>
            <a:pPr lvl="1"/>
            <a:r>
              <a:rPr lang="en-US" dirty="0" smtClean="0"/>
              <a:t>Major connecting seams </a:t>
            </a:r>
          </a:p>
          <a:p>
            <a:pPr lvl="1"/>
            <a:r>
              <a:rPr lang="en-US" dirty="0" smtClean="0"/>
              <a:t>Necklines with collars </a:t>
            </a:r>
          </a:p>
          <a:p>
            <a:pPr lvl="1"/>
            <a:r>
              <a:rPr lang="en-US" dirty="0" smtClean="0"/>
              <a:t>Armholes with sleeves </a:t>
            </a:r>
          </a:p>
          <a:p>
            <a:pPr lvl="1"/>
            <a:r>
              <a:rPr lang="en-US" dirty="0" err="1" smtClean="0"/>
              <a:t>Stylelines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Narrow rolled hems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1"</a:t>
            </a:r>
          </a:p>
          <a:p>
            <a:pPr lvl="1"/>
            <a:r>
              <a:rPr lang="en-US" dirty="0" smtClean="0"/>
              <a:t>Side Seams </a:t>
            </a:r>
          </a:p>
          <a:p>
            <a:pPr lvl="1"/>
            <a:r>
              <a:rPr lang="en-US" dirty="0" smtClean="0"/>
              <a:t>Seams with Zippers</a:t>
            </a:r>
          </a:p>
          <a:p>
            <a:endParaRPr lang="en-US" dirty="0" smtClean="0"/>
          </a:p>
          <a:p>
            <a:r>
              <a:rPr lang="en-US" dirty="0" smtClean="0"/>
              <a:t>2"</a:t>
            </a:r>
          </a:p>
          <a:p>
            <a:pPr lvl="1"/>
            <a:r>
              <a:rPr lang="en-US" dirty="0" smtClean="0"/>
              <a:t>Most Tailored hems</a:t>
            </a:r>
          </a:p>
          <a:p>
            <a:endParaRPr lang="en-US" dirty="0" smtClean="0"/>
          </a:p>
          <a:p>
            <a:r>
              <a:rPr lang="en-US" dirty="0" smtClean="0"/>
              <a:t>Notch </a:t>
            </a:r>
            <a:r>
              <a:rPr lang="en-US" dirty="0"/>
              <a:t>or outline ALL seam </a:t>
            </a:r>
            <a:r>
              <a:rPr lang="en-US" dirty="0" smtClean="0"/>
              <a:t>allowances </a:t>
            </a:r>
            <a:r>
              <a:rPr lang="en-US" sz="2200" i="1" dirty="0" smtClean="0"/>
              <a:t>(for classroom purposes)</a:t>
            </a:r>
            <a:endParaRPr lang="en-US" sz="2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pattern?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Paper pieces</a:t>
            </a:r>
          </a:p>
          <a:p>
            <a:r>
              <a:rPr lang="en-US" dirty="0" smtClean="0"/>
              <a:t>Communicates shapes of fabric pieces to cut to make a garment in a specific style and size</a:t>
            </a:r>
          </a:p>
          <a:p>
            <a:r>
              <a:rPr lang="en-US" dirty="0" smtClean="0"/>
              <a:t>Communicates markings needed to construct the garment</a:t>
            </a:r>
            <a:endParaRPr lang="en-US" dirty="0"/>
          </a:p>
        </p:txBody>
      </p:sp>
      <p:pic>
        <p:nvPicPr>
          <p:cNvPr id="1026" name="Picture 2" descr="C:\Users\emckinne\AppData\Local\Microsoft\Windows\Temporary Internet Files\Content.IE5\R0AMR6WW\MC900279144[1]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058" y="1676400"/>
            <a:ext cx="353873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29282"/>
          </a:xfrm>
        </p:spPr>
        <p:txBody>
          <a:bodyPr/>
          <a:lstStyle/>
          <a:p>
            <a:r>
              <a:rPr lang="en-US" dirty="0" smtClean="0"/>
              <a:t>Patternmaking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7332019"/>
              </p:ext>
            </p:extLst>
          </p:nvPr>
        </p:nvGraphicFramePr>
        <p:xfrm>
          <a:off x="685330" y="1752600"/>
          <a:ext cx="830627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4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A complete record of each design that is used to cost the garment and establish the wholesale price.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14695"/>
            <a:ext cx="2899504" cy="35766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88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A complete record of all pattern pieces within the pattern set. </a:t>
            </a:r>
          </a:p>
          <a:p>
            <a:r>
              <a:rPr lang="en-US" smtClean="0"/>
              <a:t>It also includes swatches and special pattern information.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366963"/>
            <a:ext cx="2572077" cy="3424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9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A record of the finishing requirements for each design. </a:t>
            </a:r>
          </a:p>
          <a:p>
            <a:r>
              <a:rPr lang="en-US" smtClean="0"/>
              <a:t>It is used by those responsible for finishing to ensure that the garment meets company standards.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45" y="2366963"/>
            <a:ext cx="2473060" cy="3424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18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3576014"/>
          </a:xfrm>
        </p:spPr>
        <p:txBody>
          <a:bodyPr/>
          <a:lstStyle/>
          <a:p>
            <a:r>
              <a:rPr lang="en-IN" sz="8800" dirty="0">
                <a:latin typeface="Mistral" panose="03090702030407020403" pitchFamily="66" charset="0"/>
              </a:rPr>
              <a:t>THANK YOU</a:t>
            </a:r>
            <a:r>
              <a:rPr lang="en-IN" dirty="0">
                <a:latin typeface="Mistral" panose="03090702030407020403" pitchFamily="66" charset="0"/>
              </a:rPr>
              <a:t/>
            </a:r>
            <a:br>
              <a:rPr lang="en-IN" dirty="0">
                <a:latin typeface="Mistral" panose="03090702030407020403" pitchFamily="66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845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81682"/>
          </a:xfrm>
        </p:spPr>
        <p:txBody>
          <a:bodyPr/>
          <a:lstStyle/>
          <a:p>
            <a:r>
              <a:rPr lang="en-US" dirty="0" smtClean="0"/>
              <a:t>Types of Patternmaking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905001"/>
            <a:ext cx="7772870" cy="3886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How are patterns made?</a:t>
            </a:r>
          </a:p>
          <a:p>
            <a:pPr lvl="1"/>
            <a:r>
              <a:rPr lang="en-US" sz="1600" dirty="0" smtClean="0"/>
              <a:t>Knock-off</a:t>
            </a:r>
          </a:p>
          <a:p>
            <a:pPr lvl="2"/>
            <a:r>
              <a:rPr lang="en-US" sz="1400" dirty="0" smtClean="0"/>
              <a:t>Tracing the pattern pieces from an existing garment</a:t>
            </a:r>
          </a:p>
          <a:p>
            <a:pPr lvl="1"/>
            <a:r>
              <a:rPr lang="en-US" sz="1600" dirty="0" smtClean="0"/>
              <a:t>Draping</a:t>
            </a:r>
          </a:p>
          <a:p>
            <a:pPr lvl="2"/>
            <a:r>
              <a:rPr lang="en-US" sz="1400" dirty="0" smtClean="0"/>
              <a:t>Using fabric on a dress form to create pattern shapes, which are transferred to paper.</a:t>
            </a:r>
            <a:endParaRPr lang="en-US" sz="1400" dirty="0"/>
          </a:p>
          <a:p>
            <a:pPr lvl="1"/>
            <a:r>
              <a:rPr lang="en-US" sz="1600" dirty="0" smtClean="0"/>
              <a:t>Pattern drafting: </a:t>
            </a:r>
          </a:p>
          <a:p>
            <a:pPr lvl="2"/>
            <a:r>
              <a:rPr lang="en-US" sz="1400" dirty="0" smtClean="0"/>
              <a:t>Using measurements taken from a form or model to create </a:t>
            </a:r>
            <a:r>
              <a:rPr lang="en-US" sz="1400" i="1" dirty="0" err="1" smtClean="0"/>
              <a:t>sloper</a:t>
            </a:r>
            <a:r>
              <a:rPr lang="en-US" sz="1400" dirty="0" smtClean="0"/>
              <a:t> patterns. </a:t>
            </a:r>
          </a:p>
          <a:p>
            <a:pPr lvl="2"/>
            <a:r>
              <a:rPr lang="en-US" sz="1400" dirty="0" smtClean="0"/>
              <a:t>Sloper (“working pattern”): Any pattern used as a base for manipulation when generating design patterns. </a:t>
            </a:r>
            <a:r>
              <a:rPr lang="en-US" sz="1400" dirty="0"/>
              <a:t>It is developed without design features.</a:t>
            </a:r>
            <a:endParaRPr lang="en-US" sz="1400" dirty="0" smtClean="0"/>
          </a:p>
          <a:p>
            <a:pPr lvl="1"/>
            <a:r>
              <a:rPr lang="en-US" sz="1600" dirty="0" smtClean="0"/>
              <a:t>Flat patternmaking: </a:t>
            </a:r>
          </a:p>
          <a:p>
            <a:pPr lvl="2"/>
            <a:r>
              <a:rPr lang="en-US" sz="1400" dirty="0" smtClean="0"/>
              <a:t>Manipulating previously developed </a:t>
            </a:r>
            <a:r>
              <a:rPr lang="en-US" sz="1400" dirty="0" err="1"/>
              <a:t>sloper</a:t>
            </a:r>
            <a:r>
              <a:rPr lang="en-US" sz="1400" dirty="0"/>
              <a:t> </a:t>
            </a:r>
            <a:r>
              <a:rPr lang="en-US" sz="1400" dirty="0" smtClean="0"/>
              <a:t>patterns to </a:t>
            </a:r>
            <a:r>
              <a:rPr lang="en-US" sz="1400" dirty="0"/>
              <a:t>create design patterns. 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68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618519"/>
            <a:ext cx="7010870" cy="1057882"/>
          </a:xfrm>
        </p:spPr>
        <p:txBody>
          <a:bodyPr/>
          <a:lstStyle/>
          <a:p>
            <a:r>
              <a:rPr lang="en-US" dirty="0" smtClean="0"/>
              <a:t>Dart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76401"/>
            <a:ext cx="4267670" cy="4648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Dart: </a:t>
            </a:r>
          </a:p>
          <a:p>
            <a:pPr lvl="1"/>
            <a:r>
              <a:rPr lang="en-US" dirty="0" smtClean="0"/>
              <a:t>A wedge-shaped cutout in a pattern to control the fit of a garment.</a:t>
            </a:r>
          </a:p>
          <a:p>
            <a:r>
              <a:rPr lang="en-US" dirty="0" smtClean="0"/>
              <a:t>Bust point: </a:t>
            </a:r>
          </a:p>
          <a:p>
            <a:pPr lvl="1"/>
            <a:r>
              <a:rPr lang="en-US" dirty="0" smtClean="0"/>
              <a:t>A designated place on the bust and pattern and referred to in flat patternmaking as the pivotal point or apex.</a:t>
            </a:r>
          </a:p>
          <a:p>
            <a:r>
              <a:rPr lang="en-US" dirty="0" smtClean="0"/>
              <a:t>Dart intake: </a:t>
            </a:r>
          </a:p>
          <a:p>
            <a:pPr lvl="1"/>
            <a:r>
              <a:rPr lang="en-US" dirty="0" smtClean="0"/>
              <a:t>The amount of excess (or space) confined between dart legs. </a:t>
            </a:r>
          </a:p>
          <a:p>
            <a:pPr lvl="1"/>
            <a:r>
              <a:rPr lang="en-US" dirty="0" smtClean="0"/>
              <a:t>Its purposes are to take up excess where it is not needed, and to gradually release fabric where it is needed to control the fit of the garment.</a:t>
            </a:r>
          </a:p>
          <a:p>
            <a:r>
              <a:rPr lang="en-US" dirty="0" smtClean="0"/>
              <a:t>Dart legs: </a:t>
            </a:r>
          </a:p>
          <a:p>
            <a:pPr lvl="1"/>
            <a:r>
              <a:rPr lang="en-US" dirty="0" smtClean="0"/>
              <a:t>The two lines that converge at a predetermined point on the pattern.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552" y="1905001"/>
            <a:ext cx="2450248" cy="3886200"/>
          </a:xfrm>
        </p:spPr>
      </p:pic>
    </p:spTree>
    <p:extLst>
      <p:ext uri="{BB962C8B-B14F-4D97-AF65-F5344CB8AC3E}">
        <p14:creationId xmlns:p14="http://schemas.microsoft.com/office/powerpoint/2010/main" val="5474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Patternmaking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2249331"/>
            <a:ext cx="6172200" cy="3424107"/>
          </a:xfrm>
        </p:spPr>
        <p:txBody>
          <a:bodyPr/>
          <a:lstStyle/>
          <a:p>
            <a:r>
              <a:rPr lang="en-US" dirty="0" smtClean="0"/>
              <a:t>Create pattern lines and curves</a:t>
            </a:r>
          </a:p>
          <a:p>
            <a:r>
              <a:rPr lang="en-US" dirty="0" smtClean="0"/>
              <a:t>Mark symbols </a:t>
            </a:r>
          </a:p>
          <a:p>
            <a:pPr lvl="1"/>
            <a:r>
              <a:rPr lang="en-US" dirty="0" smtClean="0"/>
              <a:t>Communicate important information so garment will be cut and stitched accurately</a:t>
            </a:r>
          </a:p>
          <a:p>
            <a:pPr lvl="1"/>
            <a:r>
              <a:rPr lang="en-US" dirty="0" smtClean="0"/>
              <a:t>Throughout flow of production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Patternmaking Tools</a:t>
            </a:r>
            <a:endParaRPr lang="en-IN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997567"/>
              </p:ext>
            </p:extLst>
          </p:nvPr>
        </p:nvGraphicFramePr>
        <p:xfrm>
          <a:off x="533400" y="2438400"/>
          <a:ext cx="8077200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510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5516"/>
          </a:xfrm>
        </p:spPr>
        <p:txBody>
          <a:bodyPr/>
          <a:lstStyle/>
          <a:p>
            <a:r>
              <a:rPr lang="en-US" dirty="0"/>
              <a:t>Patternmaking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00201"/>
            <a:ext cx="4038600" cy="1219200"/>
          </a:xfrm>
        </p:spPr>
        <p:txBody>
          <a:bodyPr>
            <a:normAutofit/>
          </a:bodyPr>
          <a:lstStyle/>
          <a:p>
            <a:r>
              <a:rPr lang="en-US" dirty="0"/>
              <a:t>Clear plastic grid ruler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</a:t>
            </a:r>
            <a:r>
              <a:rPr lang="en-US" dirty="0"/>
              <a:t>” X 2”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1600202"/>
            <a:ext cx="4343400" cy="2073334"/>
          </a:xfrm>
        </p:spPr>
        <p:txBody>
          <a:bodyPr>
            <a:normAutofit/>
          </a:bodyPr>
          <a:lstStyle/>
          <a:p>
            <a:r>
              <a:rPr lang="en-US" dirty="0"/>
              <a:t>Tailor's </a:t>
            </a:r>
            <a:r>
              <a:rPr lang="en-US" dirty="0" smtClean="0"/>
              <a:t>square (L-square): </a:t>
            </a:r>
            <a:endParaRPr lang="en-US" dirty="0"/>
          </a:p>
          <a:p>
            <a:pPr lvl="1"/>
            <a:r>
              <a:rPr lang="en-US" dirty="0"/>
              <a:t>Metal</a:t>
            </a:r>
          </a:p>
          <a:p>
            <a:pPr lvl="1"/>
            <a:r>
              <a:rPr lang="en-US" dirty="0"/>
              <a:t>two arms forming a 90° angle that measures, rules, and squares simultaneously.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2971800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3719703"/>
            <a:ext cx="3238500" cy="2414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483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Patternmaking </a:t>
            </a:r>
            <a:r>
              <a:rPr lang="en-US" dirty="0" smtClean="0"/>
              <a:t>Tools -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French </a:t>
            </a:r>
            <a:r>
              <a:rPr lang="en-US" dirty="0"/>
              <a:t>curve: </a:t>
            </a:r>
          </a:p>
          <a:p>
            <a:pPr lvl="1"/>
            <a:r>
              <a:rPr lang="en-US" dirty="0"/>
              <a:t>ideal for shaping armholes and </a:t>
            </a:r>
            <a:r>
              <a:rPr lang="en-US" dirty="0" smtClean="0"/>
              <a:t>necklines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Vary form curve: </a:t>
            </a:r>
          </a:p>
          <a:p>
            <a:pPr lvl="1"/>
            <a:r>
              <a:rPr lang="en-US" dirty="0"/>
              <a:t>blends and shapes armholes, necklines, and other </a:t>
            </a:r>
            <a:r>
              <a:rPr lang="en-US" dirty="0" smtClean="0"/>
              <a:t>curves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98" y="4028273"/>
            <a:ext cx="3328987" cy="2097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962400"/>
            <a:ext cx="3252787" cy="21637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55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81682"/>
          </a:xfrm>
        </p:spPr>
        <p:txBody>
          <a:bodyPr/>
          <a:lstStyle/>
          <a:p>
            <a:r>
              <a:rPr lang="en-US" dirty="0" smtClean="0"/>
              <a:t>Patternmaking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Pattern snips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Awl: </a:t>
            </a:r>
          </a:p>
          <a:p>
            <a:pPr lvl="1"/>
            <a:r>
              <a:rPr lang="en-US" dirty="0" smtClean="0"/>
              <a:t>A sharp pointed tool that pierces a 1/8 inch hole in patterns.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458143"/>
            <a:ext cx="4876800" cy="18184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038600"/>
            <a:ext cx="4648200" cy="1952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00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533</TotalTime>
  <Words>1139</Words>
  <Application>Microsoft Office PowerPoint</Application>
  <PresentationFormat>On-screen Show (4:3)</PresentationFormat>
  <Paragraphs>192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Mistral</vt:lpstr>
      <vt:lpstr>Times New Roman</vt:lpstr>
      <vt:lpstr>Tw Cen MT</vt:lpstr>
      <vt:lpstr>Droplet</vt:lpstr>
      <vt:lpstr>Pattern making</vt:lpstr>
      <vt:lpstr>What is a pattern?</vt:lpstr>
      <vt:lpstr>Types of Patternmaking</vt:lpstr>
      <vt:lpstr>Dart Terminology</vt:lpstr>
      <vt:lpstr>Function of Patternmaking Tools</vt:lpstr>
      <vt:lpstr>Function of Patternmaking Tools</vt:lpstr>
      <vt:lpstr>Patternmaking Tools</vt:lpstr>
      <vt:lpstr>Patternmaking Tools - Required</vt:lpstr>
      <vt:lpstr>Patternmaking Tools</vt:lpstr>
      <vt:lpstr>Patternmaking Tools</vt:lpstr>
      <vt:lpstr>Patternmaking Tools—Paper </vt:lpstr>
      <vt:lpstr>Patternmaking Tools—Muslin</vt:lpstr>
      <vt:lpstr>The Important Grain line</vt:lpstr>
      <vt:lpstr>More About Grainlines</vt:lpstr>
      <vt:lpstr>Grain lines on Patterns</vt:lpstr>
      <vt:lpstr>Patternmaking Procedures</vt:lpstr>
      <vt:lpstr>Guidelines for Pattern Labeling  </vt:lpstr>
      <vt:lpstr>Guidelines for Notches</vt:lpstr>
      <vt:lpstr>Guidelines for Seam Allowances</vt:lpstr>
      <vt:lpstr>Patternmaking Process</vt:lpstr>
      <vt:lpstr>Cost Sheet</vt:lpstr>
      <vt:lpstr>Pattern Chart</vt:lpstr>
      <vt:lpstr>Specification Chart</vt:lpstr>
      <vt:lpstr>THANK YOU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McKinney, Ellen C [AESHM]</dc:creator>
  <cp:lastModifiedBy>ROCH</cp:lastModifiedBy>
  <cp:revision>61</cp:revision>
  <cp:lastPrinted>2013-07-10T20:39:49Z</cp:lastPrinted>
  <dcterms:created xsi:type="dcterms:W3CDTF">2013-07-09T18:27:05Z</dcterms:created>
  <dcterms:modified xsi:type="dcterms:W3CDTF">2020-05-21T07:52:01Z</dcterms:modified>
</cp:coreProperties>
</file>