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4" r:id="rId2"/>
    <p:sldId id="295" r:id="rId3"/>
    <p:sldId id="29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8F69-F629-4681-A30E-BADF733641C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B21CF-61BF-4639-986E-20746EC48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99100-AF9A-49C7-BA56-DDABBC6CABF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0249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99100-AF9A-49C7-BA56-DDABBC6CABF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4964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99100-AF9A-49C7-BA56-DDABBC6CABF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2662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99100-AF9A-49C7-BA56-DDABBC6CABF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6181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99100-AF9A-49C7-BA56-DDABBC6CABF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2042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99100-AF9A-49C7-BA56-DDABBC6CABF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5504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99100-AF9A-49C7-BA56-DDABBC6CABF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2315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99100-AF9A-49C7-BA56-DDABBC6CABF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25919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99100-AF9A-49C7-BA56-DDABBC6CABF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49682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99100-AF9A-49C7-BA56-DDABBC6CABF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18544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99100-AF9A-49C7-BA56-DDABBC6CABF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94667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99100-AF9A-49C7-BA56-DDABBC6CABF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95260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99100-AF9A-49C7-BA56-DDABBC6CABF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2634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99100-AF9A-49C7-BA56-DDABBC6CABF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26348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99100-AF9A-49C7-BA56-DDABBC6CABF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95198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99100-AF9A-49C7-BA56-DDABBC6CABF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2987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7C8B-050F-4FBE-88A7-786AEB63ADE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C8CF-ACBA-4B5A-B531-7D36190CD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7C8B-050F-4FBE-88A7-786AEB63ADE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C8CF-ACBA-4B5A-B531-7D36190CD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7C8B-050F-4FBE-88A7-786AEB63ADE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C8CF-ACBA-4B5A-B531-7D36190CD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57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68350" y="1252537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571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lvl1pPr>
            <a:lvl2pPr marL="742950" lvl="1" indent="-2000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lvl2pPr>
            <a:lvl3pPr marL="1143000" lvl="2" indent="-15430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lvl3pPr>
            <a:lvl4pPr marL="160020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lvl4pPr>
            <a:lvl5pPr marL="2057400" lvl="4" indent="-1371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lvl5pPr>
            <a:lvl6pPr marL="2514600" lvl="5" indent="-1371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lvl6pPr>
            <a:lvl7pPr marL="3429000" lvl="6" indent="-13715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lvl7pPr>
            <a:lvl8pPr marL="4800600" lvl="7" indent="-13715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lvl8pPr>
            <a:lvl9pPr marL="6629400" lvl="8" indent="-13715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7C8B-050F-4FBE-88A7-786AEB63ADE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C8CF-ACBA-4B5A-B531-7D36190CD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7C8B-050F-4FBE-88A7-786AEB63ADE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C8CF-ACBA-4B5A-B531-7D36190CD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7C8B-050F-4FBE-88A7-786AEB63ADE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C8CF-ACBA-4B5A-B531-7D36190CD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7C8B-050F-4FBE-88A7-786AEB63ADE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C8CF-ACBA-4B5A-B531-7D36190CD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7C8B-050F-4FBE-88A7-786AEB63ADE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C8CF-ACBA-4B5A-B531-7D36190CD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7C8B-050F-4FBE-88A7-786AEB63ADE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C8CF-ACBA-4B5A-B531-7D36190CD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7C8B-050F-4FBE-88A7-786AEB63ADE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C8CF-ACBA-4B5A-B531-7D36190CD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7C8B-050F-4FBE-88A7-786AEB63ADE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C8CF-ACBA-4B5A-B531-7D36190CD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97C8B-050F-4FBE-88A7-786AEB63ADE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C8CF-ACBA-4B5A-B531-7D36190CD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714500"/>
            <a:ext cx="8572500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5720" y="214290"/>
            <a:ext cx="8773364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Cauvery College for Women (Autonomous)</a:t>
            </a:r>
          </a:p>
          <a:p>
            <a:pPr algn="ctr">
              <a:defRPr/>
            </a:pPr>
            <a:r>
              <a:rPr lang="en-US" sz="2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Nationally Accredited (III Cycle) with ‘A’ Grade by NAAC</a:t>
            </a:r>
          </a:p>
          <a:p>
            <a:pPr algn="ctr">
              <a:defRPr/>
            </a:pPr>
            <a:r>
              <a:rPr lang="en-US" sz="24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Annamalai</a:t>
            </a:r>
            <a:r>
              <a:rPr lang="en-US" sz="2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Nagar, Tiruchirappalli-18.</a:t>
            </a:r>
          </a:p>
          <a:p>
            <a:pPr algn="ctr">
              <a:defRPr/>
            </a:pPr>
            <a:endParaRPr lang="en-US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57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SCAN (Cont.)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553201" y="1752600"/>
          <a:ext cx="2590799" cy="45686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1219199"/>
              </a:tblGrid>
              <a:tr h="911087">
                <a:tc>
                  <a:txBody>
                    <a:bodyPr/>
                    <a:lstStyle/>
                    <a:p>
                      <a:r>
                        <a:rPr lang="en-US" dirty="0" smtClean="0"/>
                        <a:t>Head Path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Track traversed</a:t>
                      </a:r>
                      <a:endParaRPr lang="en-US" dirty="0"/>
                    </a:p>
                  </a:txBody>
                  <a:tcPr/>
                </a:tc>
              </a:tr>
              <a:tr h="364435"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r>
                        <a:rPr lang="en-US" baseline="0" dirty="0" smtClean="0"/>
                        <a:t> to </a:t>
                      </a:r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64435"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r>
                        <a:rPr lang="en-US" baseline="0" dirty="0" smtClean="0"/>
                        <a:t> to </a:t>
                      </a:r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</a:tr>
              <a:tr h="364435">
                <a:tc>
                  <a:txBody>
                    <a:bodyPr/>
                    <a:lstStyle/>
                    <a:p>
                      <a:r>
                        <a:rPr lang="en-US" dirty="0" smtClean="0"/>
                        <a:t>14 to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364435">
                <a:tc>
                  <a:txBody>
                    <a:bodyPr/>
                    <a:lstStyle/>
                    <a:p>
                      <a:r>
                        <a:rPr lang="en-US" dirty="0" smtClean="0"/>
                        <a:t>0 to 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</a:tr>
              <a:tr h="364435">
                <a:tc>
                  <a:txBody>
                    <a:bodyPr/>
                    <a:lstStyle/>
                    <a:p>
                      <a:r>
                        <a:rPr lang="en-US" dirty="0" smtClean="0"/>
                        <a:t>65 to 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02</a:t>
                      </a:r>
                      <a:endParaRPr lang="en-US" dirty="0"/>
                    </a:p>
                  </a:txBody>
                  <a:tcPr/>
                </a:tc>
              </a:tr>
              <a:tr h="364435">
                <a:tc>
                  <a:txBody>
                    <a:bodyPr/>
                    <a:lstStyle/>
                    <a:p>
                      <a:r>
                        <a:rPr lang="en-US" dirty="0" smtClean="0"/>
                        <a:t>67 to 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</a:tr>
              <a:tr h="364435">
                <a:tc>
                  <a:txBody>
                    <a:bodyPr/>
                    <a:lstStyle/>
                    <a:p>
                      <a:r>
                        <a:rPr lang="en-US" dirty="0" smtClean="0"/>
                        <a:t>98 to 122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  <a:tr h="364435">
                <a:tc>
                  <a:txBody>
                    <a:bodyPr/>
                    <a:lstStyle/>
                    <a:p>
                      <a:r>
                        <a:rPr lang="en-US" dirty="0" smtClean="0"/>
                        <a:t>122 to 124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02</a:t>
                      </a:r>
                      <a:endParaRPr lang="en-US" dirty="0"/>
                    </a:p>
                  </a:txBody>
                  <a:tcPr/>
                </a:tc>
              </a:tr>
              <a:tr h="364435">
                <a:tc>
                  <a:txBody>
                    <a:bodyPr/>
                    <a:lstStyle/>
                    <a:p>
                      <a:r>
                        <a:rPr lang="en-US" dirty="0" smtClean="0"/>
                        <a:t>124 to 183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</a:tr>
              <a:tr h="364435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5791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57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C-SCAN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914400" y="99060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spcBef>
                <a:spcPts val="0"/>
              </a:spcBef>
              <a:buSzPct val="75000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With C-SCAN (an abbreviation for Circular SCAN), the arm picks up requests on its path during the inward sweep.</a:t>
            </a:r>
          </a:p>
          <a:p>
            <a:pPr indent="-342900">
              <a:spcBef>
                <a:spcPts val="0"/>
              </a:spcBef>
              <a:buSzPct val="75000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When the innermost track has been reached, it immediately returns to the outermost track and starts servicing requests that arrived during its last inward sweep.</a:t>
            </a:r>
          </a:p>
          <a:p>
            <a:pPr indent="-342900">
              <a:spcBef>
                <a:spcPts val="0"/>
              </a:spcBef>
              <a:buSzPct val="75000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The theory here is that by the time the arm reaches the highest- numbered tracks, there are few requests immediately behind it. </a:t>
            </a:r>
          </a:p>
          <a:p>
            <a:pPr indent="-342900">
              <a:spcBef>
                <a:spcPts val="0"/>
              </a:spcBef>
              <a:buSzPct val="75000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However, there are many requests at the far end of the disk and these have been waiting the longest. </a:t>
            </a:r>
          </a:p>
          <a:p>
            <a:pPr indent="-342900">
              <a:spcBef>
                <a:spcPts val="0"/>
              </a:spcBef>
              <a:buSzPct val="75000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Therefore, C-SCAN is designed to provide a more uniform wait time.</a:t>
            </a:r>
            <a:endParaRPr lang="en-US" sz="2400" b="0" i="0" u="none" strike="noStrike" cap="none" dirty="0">
              <a:solidFill>
                <a:schemeClr val="dk1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57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C-SCAN (Cont.)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400800" y="761995"/>
          <a:ext cx="2743200" cy="5151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6286"/>
                <a:gridCol w="1436914"/>
              </a:tblGrid>
              <a:tr h="953911">
                <a:tc>
                  <a:txBody>
                    <a:bodyPr/>
                    <a:lstStyle/>
                    <a:p>
                      <a:r>
                        <a:rPr lang="en-US" dirty="0" smtClean="0"/>
                        <a:t>Head Path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Track traversed</a:t>
                      </a:r>
                      <a:endParaRPr lang="en-US" dirty="0"/>
                    </a:p>
                  </a:txBody>
                  <a:tcPr/>
                </a:tc>
              </a:tr>
              <a:tr h="38156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53 to 37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56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to 14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56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 to 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56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 to 199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199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56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199 to 183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56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183 to 124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56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124 to 122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56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122 to 98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56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98 to 67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56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67 to 65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56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386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71600"/>
            <a:ext cx="5715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0" y="1676400"/>
            <a:ext cx="8229600" cy="57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l" eaLnBrk="1" hangingPunct="1"/>
            <a:r>
              <a:rPr lang="en-US" sz="3200" b="1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1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dirty="0" smtClean="0"/>
              <a:t> </a:t>
            </a:r>
            <a:r>
              <a:rPr lang="en-US" sz="3200" b="1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1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 b="1" i="0" u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72200" y="2590800"/>
          <a:ext cx="2667000" cy="405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800"/>
                <a:gridCol w="1219200"/>
              </a:tblGrid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Head Path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Track traversed</a:t>
                      </a:r>
                      <a:endParaRPr lang="en-US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/>
                        <a:t>53 to 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/>
                        <a:t>65 to 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02</a:t>
                      </a:r>
                      <a:endParaRPr lang="en-US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/>
                        <a:t>67 to 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/>
                        <a:t>98 to 122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/>
                        <a:t>122 to 124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02</a:t>
                      </a:r>
                      <a:endParaRPr lang="en-US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/>
                        <a:t>124 to</a:t>
                      </a:r>
                      <a:r>
                        <a:rPr lang="en-US" baseline="0" dirty="0" smtClean="0"/>
                        <a:t> 183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/>
                        <a:t>183 to37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146</a:t>
                      </a:r>
                      <a:endParaRPr lang="en-US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r>
                        <a:rPr lang="en-US" baseline="0" dirty="0" smtClean="0"/>
                        <a:t> to 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1"/>
            <a:ext cx="6934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LOOK: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743200"/>
            <a:ext cx="5562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11430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Arm does not go to either edge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LOOK is an optimization of SCAN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57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C-LOOK</a:t>
            </a:r>
            <a:endParaRPr lang="en-US" sz="3200" b="1" i="0" u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68350" y="1252537"/>
            <a:ext cx="8169300" cy="3255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Noto Sans Symbols"/>
              <a:buChar char="•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Version of C-SCAN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75000"/>
              <a:buFont typeface="Noto Sans Symbols"/>
              <a:buChar char="•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Arm only goes as far as last request in each direction,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then reverses direction immediately,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without first going all the way to the end of the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disk.</a:t>
            </a:r>
            <a:endParaRPr lang="en-US" sz="24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75000"/>
              <a:buNone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048000"/>
            <a:ext cx="8077200" cy="353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N-Step SCAN</a:t>
            </a:r>
            <a:endParaRPr lang="en-US" sz="2400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nother variation of SCAN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olds all new requests until the arm starts on its way back.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Any requests that arrive while the arm is in motion are grouped for the arm’s next sweep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57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Selecting a Good Algorithm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68350" y="1252537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Noto Sans Symbols"/>
              <a:buChar char="•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SSTF is common and has a natural appeal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ct val="75000"/>
              <a:buFont typeface="Noto Sans Symbols"/>
              <a:buChar char="•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SCAN and C-SCAN perform better under heavy load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ct val="75000"/>
              <a:buFont typeface="Noto Sans Symbols"/>
              <a:buChar char="•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Performance depends on number and types of requests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ct val="75000"/>
              <a:buFont typeface="Noto Sans Symbols"/>
              <a:buChar char="•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Requests for disk service can be influenced by the file-allocation method.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ct val="75000"/>
              <a:buFont typeface="Noto Sans Symbols"/>
              <a:buChar char="•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Disk-scheduling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algo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should be a separate OS module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ct val="7500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allowing it to be replaced with a different algorithm if necessary.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ct val="75000"/>
              <a:buFont typeface="Noto Sans Symbols"/>
              <a:buChar char="•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Either SSTF or C-LOOK is a reasonable default 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algorithm</a:t>
            </a:r>
            <a:endParaRPr lang="en-US"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Understanding Operating Systems, Fifth Edition</a:t>
            </a:r>
          </a:p>
        </p:txBody>
      </p:sp>
      <p:sp>
        <p:nvSpPr>
          <p:cNvPr id="573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CED2584-C9C3-48BC-9D1B-01B7B5477C63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734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CA" smtClean="0"/>
              <a:t>Search Strategies: Rotational Ordering</a:t>
            </a:r>
          </a:p>
        </p:txBody>
      </p:sp>
      <p:sp>
        <p:nvSpPr>
          <p:cNvPr id="5734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CA" b="1" smtClean="0"/>
              <a:t>Rotational ordering</a:t>
            </a:r>
          </a:p>
          <a:p>
            <a:pPr lvl="1" eaLnBrk="1" hangingPunct="1"/>
            <a:r>
              <a:rPr lang="en-CA" smtClean="0"/>
              <a:t>Optimizes search times</a:t>
            </a:r>
          </a:p>
          <a:p>
            <a:pPr lvl="2" eaLnBrk="1" hangingPunct="1"/>
            <a:r>
              <a:rPr lang="en-CA" smtClean="0"/>
              <a:t>Orders requests once read/write heads positioned</a:t>
            </a:r>
          </a:p>
          <a:p>
            <a:pPr lvl="1" eaLnBrk="1" hangingPunct="1"/>
            <a:r>
              <a:rPr lang="en-CA" smtClean="0"/>
              <a:t>Read/write head movement time </a:t>
            </a:r>
          </a:p>
          <a:p>
            <a:pPr lvl="2" eaLnBrk="1" hangingPunct="1"/>
            <a:r>
              <a:rPr lang="en-CA" smtClean="0"/>
              <a:t>Hardware</a:t>
            </a:r>
            <a:r>
              <a:rPr lang="en-US" smtClean="0"/>
              <a:t> dependent</a:t>
            </a:r>
            <a:endParaRPr lang="en-CA" smtClean="0"/>
          </a:p>
          <a:p>
            <a:pPr eaLnBrk="1" hangingPunct="1"/>
            <a:r>
              <a:rPr lang="en-CA" smtClean="0"/>
              <a:t>Reduces time wasted</a:t>
            </a:r>
          </a:p>
          <a:p>
            <a:pPr lvl="1" eaLnBrk="1" hangingPunct="1"/>
            <a:r>
              <a:rPr lang="en-CA" smtClean="0"/>
              <a:t>Due to rotational delay</a:t>
            </a:r>
          </a:p>
          <a:p>
            <a:pPr lvl="1" eaLnBrk="1" hangingPunct="1"/>
            <a:r>
              <a:rPr lang="en-US" smtClean="0"/>
              <a:t>Request arrangement</a:t>
            </a:r>
          </a:p>
          <a:p>
            <a:pPr lvl="2" eaLnBrk="1" hangingPunct="1"/>
            <a:r>
              <a:rPr lang="en-CA" smtClean="0"/>
              <a:t>First sector requested on second track is next number higher than one just 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Understanding Operating Systems, Fifth Edition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E7B946C-4070-45A9-87AB-CBA533E08DFB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381000"/>
            <a:ext cx="8077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smtClean="0"/>
              <a:t>Search Strategies: Rotational Ordering (continued)</a:t>
            </a:r>
          </a:p>
        </p:txBody>
      </p:sp>
      <p:pic>
        <p:nvPicPr>
          <p:cNvPr id="58373" name="Picture 6" descr="Fig07-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81200"/>
            <a:ext cx="7391400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Understanding Operating Systems, Fifth Edition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E5E7D71-2AF9-4119-A639-68D66ABECBBE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9396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CA" smtClean="0"/>
              <a:t>Search Strategies: Rotational Ordering (continued)</a:t>
            </a:r>
          </a:p>
        </p:txBody>
      </p:sp>
      <p:pic>
        <p:nvPicPr>
          <p:cNvPr id="59397" name="Picture 7" descr="Tbl07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8153400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Unit-5  The File Manager</a:t>
            </a:r>
            <a:endParaRPr lang="en-CA" dirty="0" smtClean="0">
              <a:solidFill>
                <a:srgbClr val="18B2B6"/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File management system</a:t>
            </a:r>
            <a:endParaRPr lang="en-CA" dirty="0" smtClean="0"/>
          </a:p>
          <a:p>
            <a:pPr lvl="1" eaLnBrk="1" hangingPunct="1"/>
            <a:r>
              <a:rPr lang="en-CA" dirty="0" smtClean="0"/>
              <a:t>Software </a:t>
            </a:r>
          </a:p>
          <a:p>
            <a:pPr eaLnBrk="1" hangingPunct="1"/>
            <a:r>
              <a:rPr lang="en-CA" dirty="0" smtClean="0"/>
              <a:t>File access responsibilities</a:t>
            </a:r>
          </a:p>
          <a:p>
            <a:pPr lvl="1" eaLnBrk="1" hangingPunct="1"/>
            <a:r>
              <a:rPr lang="en-CA" dirty="0" smtClean="0"/>
              <a:t>Creating, deleting, modifying, controlling</a:t>
            </a:r>
          </a:p>
          <a:p>
            <a:r>
              <a:rPr lang="en-US" dirty="0"/>
              <a:t>File Manager’s efficiency directly affected by:</a:t>
            </a:r>
          </a:p>
          <a:p>
            <a:pPr lvl="1"/>
            <a:r>
              <a:rPr lang="en-US" dirty="0"/>
              <a:t>How the system’s files are organized</a:t>
            </a:r>
          </a:p>
          <a:p>
            <a:pPr lvl="1"/>
            <a:r>
              <a:rPr lang="en-US" dirty="0"/>
              <a:t>How files are stored</a:t>
            </a:r>
          </a:p>
          <a:p>
            <a:pPr lvl="1"/>
            <a:r>
              <a:rPr lang="en-US" dirty="0"/>
              <a:t>How each file’s records are structured</a:t>
            </a:r>
          </a:p>
          <a:p>
            <a:pPr lvl="1"/>
            <a:r>
              <a:rPr lang="en-US" dirty="0"/>
              <a:t>How user access to all files is protected</a:t>
            </a:r>
          </a:p>
          <a:p>
            <a:pPr eaLnBrk="1" hangingPunct="1"/>
            <a:endParaRPr lang="en-CA" dirty="0" smtClean="0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433FE9-9707-4F60-B38A-4F814E6FAA85}" type="slidenum">
              <a:rPr lang="en-US" smtClean="0"/>
              <a:pPr eaLnBrk="1" hangingPunct="1"/>
              <a:t>19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42875" y="152400"/>
            <a:ext cx="8896194" cy="66294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900" dirty="0" smtClean="0"/>
              <a:t>Name of the Faculty  : </a:t>
            </a:r>
            <a:r>
              <a:rPr lang="en-US" sz="2900" dirty="0" err="1" smtClean="0"/>
              <a:t>Ms.K.Reka</a:t>
            </a: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 smtClean="0"/>
              <a:t>Designation                 : Assistant Professor</a:t>
            </a:r>
            <a:br>
              <a:rPr lang="en-US" sz="2900" dirty="0" smtClean="0"/>
            </a:br>
            <a:r>
              <a:rPr lang="en-US" sz="2900" dirty="0" smtClean="0"/>
              <a:t>Department                : Computer </a:t>
            </a:r>
            <a:r>
              <a:rPr lang="en-US" sz="2900" dirty="0" smtClean="0"/>
              <a:t>Science</a:t>
            </a:r>
            <a:br>
              <a:rPr lang="en-US" sz="2900" dirty="0" smtClean="0"/>
            </a:br>
            <a:r>
              <a:rPr lang="en-US" sz="2900" dirty="0" smtClean="0"/>
              <a:t>Contact Number        : 99940 11924</a:t>
            </a: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 err="1" smtClean="0"/>
              <a:t>Programme</a:t>
            </a:r>
            <a:r>
              <a:rPr lang="en-US" sz="2900" dirty="0" smtClean="0"/>
              <a:t> 	</a:t>
            </a:r>
            <a:r>
              <a:rPr lang="en-US" sz="2900" smtClean="0"/>
              <a:t>     </a:t>
            </a:r>
            <a:r>
              <a:rPr lang="en-US" sz="2900" smtClean="0"/>
              <a:t>        : </a:t>
            </a:r>
            <a:r>
              <a:rPr lang="en-US" sz="2900" dirty="0" err="1" smtClean="0"/>
              <a:t>B.Sc</a:t>
            </a:r>
            <a:r>
              <a:rPr lang="en-US" sz="2900" dirty="0" smtClean="0"/>
              <a:t> Computer Science</a:t>
            </a:r>
            <a:br>
              <a:rPr lang="en-US" sz="2900" dirty="0" smtClean="0"/>
            </a:br>
            <a:r>
              <a:rPr lang="en-US" sz="2900" dirty="0" smtClean="0"/>
              <a:t>Batch                            :  2017-2018 Onwards         </a:t>
            </a:r>
            <a:br>
              <a:rPr lang="en-US" sz="2900" dirty="0" smtClean="0"/>
            </a:br>
            <a:r>
              <a:rPr lang="en-US" sz="2900" dirty="0" smtClean="0"/>
              <a:t>Semester                     : </a:t>
            </a:r>
            <a:r>
              <a:rPr lang="en-US" sz="2900" dirty="0" smtClean="0"/>
              <a:t>VI</a:t>
            </a:r>
            <a:br>
              <a:rPr lang="en-US" sz="2900" dirty="0" smtClean="0"/>
            </a:br>
            <a:r>
              <a:rPr lang="en-US" sz="2900" dirty="0" smtClean="0"/>
              <a:t>Course Code               :  </a:t>
            </a:r>
            <a:r>
              <a:rPr lang="en-US" sz="2900" dirty="0" smtClean="0"/>
              <a:t>16SCCCS8</a:t>
            </a:r>
            <a:br>
              <a:rPr lang="en-US" sz="2900" dirty="0" smtClean="0"/>
            </a:br>
            <a:r>
              <a:rPr lang="en-US" sz="2900" dirty="0" smtClean="0"/>
              <a:t>Course Title                </a:t>
            </a:r>
            <a:r>
              <a:rPr lang="en-US" sz="2900" dirty="0" smtClean="0"/>
              <a:t>: Operating Systems</a:t>
            </a:r>
            <a:br>
              <a:rPr lang="en-US" sz="2900" dirty="0" smtClean="0"/>
            </a:br>
            <a:r>
              <a:rPr lang="en-US" sz="2900" dirty="0" smtClean="0"/>
              <a:t>Unit                              : IV &amp; V</a:t>
            </a:r>
            <a:br>
              <a:rPr lang="en-US" sz="2900" dirty="0" smtClean="0"/>
            </a:br>
            <a:r>
              <a:rPr lang="en-US" sz="2900" dirty="0" smtClean="0"/>
              <a:t>Topics Covered          : Disk Handler </a:t>
            </a:r>
            <a:r>
              <a:rPr lang="en-US" sz="2900" dirty="0" smtClean="0"/>
              <a:t>seek Strategies, File Manager</a:t>
            </a: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</a:t>
            </a:r>
            <a:endParaRPr lang="en-IN" sz="36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53418F-82D1-42A9-8539-A2E1449D9B6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CA" dirty="0" smtClean="0"/>
              <a:t>File Manager Provides </a:t>
            </a:r>
          </a:p>
          <a:p>
            <a:pPr eaLnBrk="1" hangingPunct="1">
              <a:lnSpc>
                <a:spcPct val="150000"/>
              </a:lnSpc>
            </a:pPr>
            <a:r>
              <a:rPr lang="en-CA" dirty="0" smtClean="0"/>
              <a:t>Library of program</a:t>
            </a:r>
          </a:p>
          <a:p>
            <a:pPr eaLnBrk="1" hangingPunct="1">
              <a:lnSpc>
                <a:spcPct val="150000"/>
              </a:lnSpc>
            </a:pPr>
            <a:r>
              <a:rPr lang="en-CA" dirty="0" smtClean="0"/>
              <a:t>Data to online users</a:t>
            </a:r>
          </a:p>
          <a:p>
            <a:pPr eaLnBrk="1" hangingPunct="1">
              <a:lnSpc>
                <a:spcPct val="150000"/>
              </a:lnSpc>
            </a:pPr>
            <a:r>
              <a:rPr lang="en-CA" dirty="0" smtClean="0"/>
              <a:t>Spooling operations</a:t>
            </a:r>
          </a:p>
          <a:p>
            <a:pPr eaLnBrk="1" hangingPunct="1">
              <a:lnSpc>
                <a:spcPct val="150000"/>
              </a:lnSpc>
            </a:pPr>
            <a:r>
              <a:rPr lang="en-CA" dirty="0" smtClean="0"/>
              <a:t>Interactive computing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CA" dirty="0" smtClean="0"/>
              <a:t>These operations performed in collaboration with device manager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/>
              <a:t>The File Manager</a:t>
            </a:r>
            <a:endParaRPr lang="en-CA" dirty="0" smtClean="0">
              <a:solidFill>
                <a:srgbClr val="18B2B6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CA" dirty="0" smtClean="0"/>
              <a:t>Responsibilities of the File Manager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CA" dirty="0" smtClean="0"/>
              <a:t>Four tasks</a:t>
            </a:r>
          </a:p>
          <a:p>
            <a:pPr lvl="1" eaLnBrk="1" hangingPunct="1"/>
            <a:r>
              <a:rPr lang="en-CA" dirty="0" smtClean="0"/>
              <a:t>File storage tracking</a:t>
            </a:r>
          </a:p>
          <a:p>
            <a:pPr lvl="1" eaLnBrk="1" hangingPunct="1"/>
            <a:r>
              <a:rPr lang="en-US" dirty="0" smtClean="0"/>
              <a:t>Policy implementation</a:t>
            </a:r>
          </a:p>
          <a:p>
            <a:pPr lvl="2" eaLnBrk="1" hangingPunct="1"/>
            <a:r>
              <a:rPr lang="en-CA" dirty="0" smtClean="0"/>
              <a:t>Determine where and how files are stored</a:t>
            </a:r>
          </a:p>
          <a:p>
            <a:pPr lvl="2" eaLnBrk="1" hangingPunct="1"/>
            <a:r>
              <a:rPr lang="en-CA" dirty="0" smtClean="0"/>
              <a:t>Efficiently use available storage space</a:t>
            </a:r>
          </a:p>
          <a:p>
            <a:pPr lvl="2" eaLnBrk="1" hangingPunct="1"/>
            <a:r>
              <a:rPr lang="en-CA" dirty="0" smtClean="0"/>
              <a:t>Provide efficient file access</a:t>
            </a:r>
          </a:p>
          <a:p>
            <a:pPr lvl="1" eaLnBrk="1" hangingPunct="1"/>
            <a:r>
              <a:rPr lang="en-US" dirty="0" smtClean="0"/>
              <a:t>File allocation if user access cleared </a:t>
            </a:r>
          </a:p>
          <a:p>
            <a:pPr lvl="2" eaLnBrk="1" hangingPunct="1"/>
            <a:r>
              <a:rPr lang="en-US" dirty="0" smtClean="0"/>
              <a:t>Record file use</a:t>
            </a:r>
          </a:p>
          <a:p>
            <a:pPr lvl="1" eaLnBrk="1" hangingPunct="1"/>
            <a:r>
              <a:rPr lang="en-US" dirty="0" smtClean="0"/>
              <a:t>File deallocation</a:t>
            </a:r>
          </a:p>
          <a:p>
            <a:pPr lvl="2" eaLnBrk="1" hangingPunct="1"/>
            <a:r>
              <a:rPr lang="en-US" dirty="0" smtClean="0"/>
              <a:t>Return file to storage</a:t>
            </a:r>
          </a:p>
          <a:p>
            <a:pPr lvl="2" eaLnBrk="1" hangingPunct="1"/>
            <a:r>
              <a:rPr lang="en-US" dirty="0" smtClean="0"/>
              <a:t>Communicate file availability</a:t>
            </a:r>
          </a:p>
          <a:p>
            <a:pPr lvl="2" eaLnBrk="1" hangingPunct="1"/>
            <a:r>
              <a:rPr lang="en-US" dirty="0" smtClean="0">
                <a:solidFill>
                  <a:srgbClr val="FF0000"/>
                </a:solidFill>
              </a:rPr>
              <a:t>For example-refer page no:250</a:t>
            </a:r>
          </a:p>
          <a:p>
            <a:pPr lvl="2" eaLnBrk="1" hangingPunct="1"/>
            <a:endParaRPr lang="en-US" dirty="0" smtClean="0"/>
          </a:p>
          <a:p>
            <a:pPr lvl="2" eaLnBrk="1" hangingPunct="1"/>
            <a:endParaRPr lang="en-CA" dirty="0" smtClean="0"/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C51AD5-B5AF-41ED-BF71-E1976C263360}" type="slidenum">
              <a:rPr lang="en-US" smtClean="0"/>
              <a:pPr eaLnBrk="1" hangingPunct="1"/>
              <a:t>21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CA" dirty="0" smtClean="0"/>
              <a:t>Responsibilities of the File Manager (cont'd.)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CA" dirty="0" smtClean="0"/>
              <a:t>File manager-Policy determines:</a:t>
            </a:r>
          </a:p>
          <a:p>
            <a:pPr lvl="1" eaLnBrk="1" hangingPunct="1"/>
            <a:r>
              <a:rPr lang="en-CA" dirty="0" smtClean="0"/>
              <a:t>Where File storage location</a:t>
            </a:r>
          </a:p>
          <a:p>
            <a:pPr lvl="1" eaLnBrk="1" hangingPunct="1"/>
            <a:r>
              <a:rPr lang="en-CA" dirty="0" smtClean="0"/>
              <a:t>How System and user access</a:t>
            </a:r>
          </a:p>
          <a:p>
            <a:pPr lvl="2" eaLnBrk="1" hangingPunct="1"/>
            <a:r>
              <a:rPr lang="en-CA" dirty="0" smtClean="0"/>
              <a:t>Uses device-independent commands/device</a:t>
            </a:r>
          </a:p>
          <a:p>
            <a:pPr eaLnBrk="1" hangingPunct="1"/>
            <a:r>
              <a:rPr lang="en-CA" dirty="0" smtClean="0"/>
              <a:t>Access to material</a:t>
            </a:r>
          </a:p>
          <a:p>
            <a:pPr lvl="1" eaLnBrk="1" hangingPunct="1"/>
            <a:r>
              <a:rPr lang="en-CA" dirty="0" smtClean="0"/>
              <a:t>Two factors</a:t>
            </a:r>
          </a:p>
          <a:p>
            <a:pPr eaLnBrk="1" hangingPunct="1"/>
            <a:r>
              <a:rPr lang="en-US" dirty="0" smtClean="0"/>
              <a:t>Factor 1: flexibility of access to information</a:t>
            </a:r>
          </a:p>
          <a:p>
            <a:pPr lvl="1" eaLnBrk="1" hangingPunct="1"/>
            <a:r>
              <a:rPr lang="en-US" dirty="0" smtClean="0"/>
              <a:t>Share files</a:t>
            </a:r>
          </a:p>
          <a:p>
            <a:pPr lvl="1" eaLnBrk="1" hangingPunct="1"/>
            <a:r>
              <a:rPr lang="en-US" dirty="0" smtClean="0"/>
              <a:t>Provide distributed access</a:t>
            </a:r>
          </a:p>
          <a:p>
            <a:pPr lvl="1" eaLnBrk="1" hangingPunct="1"/>
            <a:r>
              <a:rPr lang="en-US" dirty="0" smtClean="0"/>
              <a:t>Allow users to browse public directories</a:t>
            </a:r>
            <a:endParaRPr lang="en-CA" dirty="0" smtClean="0"/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5D0BE9-DE40-481C-BAA7-2C53DF4C8C07}" type="slidenum">
              <a:rPr lang="en-US" smtClean="0"/>
              <a:pPr eaLnBrk="1" hangingPunct="1"/>
              <a:t>22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CA" dirty="0" smtClean="0"/>
              <a:t>Responsibilities of the File Manager (cont'd.)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CA" dirty="0" smtClean="0"/>
              <a:t>Factor 2: subsequent protection</a:t>
            </a:r>
          </a:p>
          <a:p>
            <a:pPr lvl="1" eaLnBrk="1" hangingPunct="1"/>
            <a:r>
              <a:rPr lang="en-CA" dirty="0" smtClean="0"/>
              <a:t>Prevent system malfunctions</a:t>
            </a:r>
          </a:p>
          <a:p>
            <a:pPr lvl="1" eaLnBrk="1" hangingPunct="1"/>
            <a:r>
              <a:rPr lang="en-CA" dirty="0" smtClean="0"/>
              <a:t>Security checks</a:t>
            </a:r>
          </a:p>
          <a:p>
            <a:pPr lvl="2" eaLnBrk="1" hangingPunct="1"/>
            <a:r>
              <a:rPr lang="en-CA" dirty="0" smtClean="0"/>
              <a:t>Account numbers and passwords</a:t>
            </a:r>
          </a:p>
          <a:p>
            <a:pPr eaLnBrk="1" hangingPunct="1"/>
            <a:r>
              <a:rPr lang="en-CA" dirty="0" smtClean="0"/>
              <a:t>Computer system- File allocation</a:t>
            </a:r>
          </a:p>
          <a:p>
            <a:pPr lvl="1" eaLnBrk="1" hangingPunct="1"/>
            <a:r>
              <a:rPr lang="en-CA" dirty="0" smtClean="0"/>
              <a:t>Activate secondary storage device, load file into memory, and update records</a:t>
            </a:r>
          </a:p>
          <a:p>
            <a:pPr eaLnBrk="1" hangingPunct="1"/>
            <a:r>
              <a:rPr lang="en-CA" dirty="0" smtClean="0"/>
              <a:t>File manager- File deallocation</a:t>
            </a:r>
          </a:p>
          <a:p>
            <a:pPr lvl="1" eaLnBrk="1" hangingPunct="1"/>
            <a:r>
              <a:rPr lang="en-CA" dirty="0" smtClean="0"/>
              <a:t>Update file tables, rewrite file (if revised), and notify waiting processes of file availability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DC76C6-822F-4896-BDCC-7681DA1BB7C1}" type="slidenum">
              <a:rPr lang="en-US" smtClean="0"/>
              <a:pPr eaLnBrk="1" hangingPunct="1"/>
              <a:t>23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Definitions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Field-:group of related bytes-identified by user-name, </a:t>
            </a:r>
            <a:r>
              <a:rPr lang="en-US" dirty="0" err="1" smtClean="0"/>
              <a:t>type,size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Record-:group of related fields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File: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Program files-contain instructions 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Data files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Flat </a:t>
            </a:r>
            <a:r>
              <a:rPr lang="en-US" dirty="0" smtClean="0"/>
              <a:t>Files-no connection to other files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Database:-appears to the file manager to be a type of file but DB –more complex-group of related files-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 smtClean="0"/>
              <a:t>     Interconnected at various levels – users flexibility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Directories </a:t>
            </a:r>
            <a:r>
              <a:rPr lang="en-US" dirty="0"/>
              <a:t>(folders</a:t>
            </a:r>
            <a:r>
              <a:rPr lang="en-US" dirty="0" smtClean="0"/>
              <a:t>)-special files-listing of filename-their attributes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E5EF16-0AFE-4755-B74C-8842A369F442}" type="slidenum">
              <a:rPr lang="en-US" smtClean="0"/>
              <a:pPr eaLnBrk="1" hangingPunct="1"/>
              <a:t>24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Interacting with the File Manager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Most common user commands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OPEN, DELETE, RENAME, COPY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Or Linux Command 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</a:t>
            </a:r>
            <a:r>
              <a:rPr lang="en-US" dirty="0" smtClean="0"/>
              <a:t>d, </a:t>
            </a:r>
            <a:r>
              <a:rPr lang="en-US" dirty="0" err="1" smtClean="0"/>
              <a:t>cp</a:t>
            </a:r>
            <a:r>
              <a:rPr lang="en-US" dirty="0" smtClean="0"/>
              <a:t>, </a:t>
            </a:r>
            <a:r>
              <a:rPr lang="en-US" dirty="0" err="1" smtClean="0"/>
              <a:t>rm</a:t>
            </a:r>
            <a:r>
              <a:rPr lang="en-US" dirty="0" smtClean="0"/>
              <a:t>, </a:t>
            </a:r>
            <a:r>
              <a:rPr lang="en-US" dirty="0" err="1" smtClean="0"/>
              <a:t>mkdir</a:t>
            </a:r>
            <a:r>
              <a:rPr lang="en-US" dirty="0" smtClean="0"/>
              <a:t>, </a:t>
            </a:r>
            <a:r>
              <a:rPr lang="en-US" dirty="0" err="1" smtClean="0"/>
              <a:t>rmdir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 smtClean="0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02CD06-3C67-4D51-B72E-8DB766DD48BB}" type="slidenum">
              <a:rPr lang="en-US" smtClean="0"/>
              <a:pPr eaLnBrk="1" hangingPunct="1"/>
              <a:t>25</a:t>
            </a:fld>
            <a:endParaRPr lang="en-US" dirty="0" smtClean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911" y="1524000"/>
            <a:ext cx="27137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rot="10800000" flipV="1">
            <a:off x="533399" y="5203447"/>
            <a:ext cx="510540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0" hangingPunct="0"/>
            <a:r>
              <a:rPr lang="en-US" sz="1800" b="1" dirty="0" smtClean="0">
                <a:solidFill>
                  <a:srgbClr val="000000"/>
                </a:solidFill>
                <a:ea typeface="ＭＳ Ｐゴシック" pitchFamily="34" charset="-128"/>
              </a:rPr>
              <a:t>(figure 8.2) </a:t>
            </a:r>
            <a:endParaRPr lang="en-US" sz="1800" b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algn="r"/>
            <a:r>
              <a:rPr lang="en-US" dirty="0"/>
              <a:t>Typical menu of </a:t>
            </a:r>
            <a:r>
              <a:rPr lang="en-US" dirty="0" smtClean="0"/>
              <a:t>file options.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sz="1600" i="1" dirty="0" smtClean="0">
                <a:solidFill>
                  <a:srgbClr val="000000"/>
                </a:solidFill>
                <a:ea typeface="ＭＳ Ｐゴシック" pitchFamily="34" charset="-128"/>
              </a:rPr>
              <a:t>© Cengage Learning 2014</a:t>
            </a:r>
            <a:endParaRPr lang="en-US" sz="2400" i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Interacting with the File Manager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Device-independent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Physical location: knowledge not needed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 Cylinder, surface, sector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Device medium: knowledge not needed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Tape, magnetic disk, optical disc, flash storage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Network knowledge: not needed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02CD06-3C67-4D51-B72E-8DB766DD48BB}" type="slidenum">
              <a:rPr lang="en-US" smtClean="0"/>
              <a:pPr eaLnBrk="1" hangingPunct="1"/>
              <a:t>26</a:t>
            </a:fld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26569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Interacting with the File Manager (cont'd.)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Logical commands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Broken into lower-level signals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Example: READ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Move read/write heads to record cylinder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Wait for rotational delay (sector containing record passes under read/write head)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Activate appropriate read/write head and read record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Transfer record to main memory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Send flag indicating free device for another request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System monitors for error conditions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24FEBE-B52E-41FA-B1A9-8DFD5D789B81}" type="slidenum">
              <a:rPr lang="en-US" smtClean="0"/>
              <a:pPr eaLnBrk="1" hangingPunct="1"/>
              <a:t>27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Typical Volume Configuration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Volume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Secondary storage unit (removable, nonremovable)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Multi-file volume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Contains many files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Multi-volume files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Extremely large files spread across several volumes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2C069A-EA6B-4A63-AA8C-401B169AC3D0}" type="slidenum">
              <a:rPr lang="en-US" smtClean="0"/>
              <a:pPr eaLnBrk="1" hangingPunct="1"/>
              <a:t>28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CA" dirty="0" smtClean="0"/>
              <a:t>Typical Volume Configuration (cont'd.)</a:t>
            </a:r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653359-3B16-4805-B70E-856977B88306}" type="slidenum">
              <a:rPr lang="en-US" smtClean="0"/>
              <a:pPr eaLnBrk="1" hangingPunct="1"/>
              <a:t>29</a:t>
            </a:fld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199"/>
            <a:ext cx="7543800" cy="1846881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 rot="10800000" flipV="1">
            <a:off x="533399" y="4012048"/>
            <a:ext cx="8153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ea typeface="ＭＳ Ｐゴシック" pitchFamily="34" charset="-128"/>
              </a:rPr>
              <a:t>(figure 8.3) </a:t>
            </a:r>
            <a:endParaRPr lang="en-US" sz="1800" b="1" dirty="0">
              <a:solidFill>
                <a:srgbClr val="000000"/>
              </a:solidFill>
              <a:ea typeface="ＭＳ Ｐゴシック" pitchFamily="34" charset="-128"/>
            </a:endParaRPr>
          </a:p>
          <a:p>
            <a:r>
              <a:rPr lang="en-US" dirty="0" smtClean="0"/>
              <a:t>The volume descriptor, which is stored at the beginning of each volume, includes this vital information about the storage unit.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sz="1600" i="1" dirty="0" smtClean="0">
                <a:solidFill>
                  <a:srgbClr val="000000"/>
                </a:solidFill>
                <a:ea typeface="ＭＳ Ｐゴシック" pitchFamily="34" charset="-128"/>
              </a:rPr>
              <a:t>© Cengage Learning 2014</a:t>
            </a:r>
            <a:endParaRPr lang="en-US" sz="2400" i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716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Overview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209800"/>
            <a:ext cx="5486400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Various Scheduling algorithms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3886200"/>
            <a:ext cx="3352800" cy="254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FCFS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SSTF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SCAN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C-SCAN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LOOK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C-LOOK</a:t>
            </a:r>
            <a:endParaRPr lang="en-US" dirty="0"/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Unit 4 </a:t>
            </a:r>
            <a:r>
              <a: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Device Handler Seek Strategies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CA" dirty="0" smtClean="0"/>
              <a:t>Typical Volume Configuration (cont'd.)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CA" dirty="0" smtClean="0"/>
              <a:t>Master file directory (MFD)</a:t>
            </a:r>
            <a:endParaRPr lang="en-US" dirty="0" smtClean="0"/>
          </a:p>
          <a:p>
            <a:pPr eaLnBrk="1" hangingPunct="1"/>
            <a:r>
              <a:rPr lang="en-US" dirty="0" smtClean="0"/>
              <a:t>Stored immediately after volume descriptor</a:t>
            </a:r>
          </a:p>
          <a:p>
            <a:pPr eaLnBrk="1" hangingPunct="1"/>
            <a:r>
              <a:rPr lang="en-US" dirty="0" smtClean="0"/>
              <a:t>Lists</a:t>
            </a:r>
          </a:p>
          <a:p>
            <a:pPr lvl="1" eaLnBrk="1" hangingPunct="1"/>
            <a:r>
              <a:rPr lang="en-US" dirty="0" smtClean="0"/>
              <a:t>Names and characteristics of every file in volume</a:t>
            </a:r>
          </a:p>
          <a:p>
            <a:pPr lvl="2" eaLnBrk="1" hangingPunct="1"/>
            <a:r>
              <a:rPr lang="en-US" dirty="0" smtClean="0"/>
              <a:t>File names (program files, data files, system files)</a:t>
            </a:r>
          </a:p>
          <a:p>
            <a:pPr lvl="1" eaLnBrk="1" hangingPunct="1"/>
            <a:r>
              <a:rPr lang="en-US" dirty="0" smtClean="0"/>
              <a:t>Subdirectories</a:t>
            </a:r>
          </a:p>
          <a:p>
            <a:pPr lvl="2" eaLnBrk="1" hangingPunct="1"/>
            <a:r>
              <a:rPr lang="en-US" dirty="0" smtClean="0"/>
              <a:t>If supported by file manager </a:t>
            </a:r>
          </a:p>
          <a:p>
            <a:pPr lvl="1" eaLnBrk="1" hangingPunct="1"/>
            <a:r>
              <a:rPr lang="en-US" dirty="0" smtClean="0"/>
              <a:t>Remainder of volume</a:t>
            </a:r>
          </a:p>
          <a:p>
            <a:pPr lvl="2" eaLnBrk="1" hangingPunct="1"/>
            <a:r>
              <a:rPr lang="en-US" dirty="0" smtClean="0"/>
              <a:t>Used for file storage</a:t>
            </a:r>
            <a:endParaRPr lang="en-CA" dirty="0" smtClean="0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6A0425-FFFB-4394-9127-30CDA7DD7165}" type="slidenum">
              <a:rPr lang="en-US" smtClean="0"/>
              <a:pPr eaLnBrk="1" hangingPunct="1"/>
              <a:t>30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Volume Configuration</a:t>
            </a:r>
            <a:r>
              <a:rPr lang="en-US" dirty="0" smtClean="0"/>
              <a:t> Evolution</a:t>
            </a:r>
            <a:endParaRPr lang="en-CA" dirty="0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CA" dirty="0" smtClean="0"/>
              <a:t>OS supported- Single directory per volume</a:t>
            </a:r>
          </a:p>
          <a:p>
            <a:pPr eaLnBrk="1" hangingPunct="1"/>
            <a:r>
              <a:rPr lang="en-CA" dirty="0" smtClean="0"/>
              <a:t>Directory created- file manager</a:t>
            </a:r>
          </a:p>
          <a:p>
            <a:pPr eaLnBrk="1" hangingPunct="1"/>
            <a:r>
              <a:rPr lang="en-CA" dirty="0" smtClean="0"/>
              <a:t>Contains-file </a:t>
            </a:r>
            <a:r>
              <a:rPr lang="en-CA" dirty="0" err="1" smtClean="0"/>
              <a:t>name,organized</a:t>
            </a:r>
            <a:r>
              <a:rPr lang="en-CA" dirty="0" smtClean="0"/>
              <a:t> in order-spatial-chronological order</a:t>
            </a:r>
          </a:p>
          <a:p>
            <a:pPr eaLnBrk="1" hangingPunct="1"/>
            <a:r>
              <a:rPr lang="en-CA" dirty="0" err="1" smtClean="0"/>
              <a:t>Simple,easy</a:t>
            </a:r>
            <a:r>
              <a:rPr lang="en-CA" dirty="0" smtClean="0"/>
              <a:t> to implement</a:t>
            </a:r>
          </a:p>
          <a:p>
            <a:pPr eaLnBrk="1" hangingPunct="1"/>
            <a:r>
              <a:rPr lang="en-CA" dirty="0" err="1" smtClean="0"/>
              <a:t>Disadvantages:long</a:t>
            </a:r>
            <a:r>
              <a:rPr lang="en-CA" dirty="0" smtClean="0"/>
              <a:t> time search individual file</a:t>
            </a:r>
          </a:p>
          <a:p>
            <a:pPr eaLnBrk="1" hangingPunct="1"/>
            <a:r>
              <a:rPr lang="en-CA" dirty="0" smtClean="0"/>
              <a:t>Space 256-disk full</a:t>
            </a:r>
          </a:p>
          <a:p>
            <a:pPr eaLnBrk="1" hangingPunct="1"/>
            <a:r>
              <a:rPr lang="en-CA" dirty="0" smtClean="0"/>
              <a:t>Users couldn’t created more sub directory</a:t>
            </a:r>
          </a:p>
          <a:p>
            <a:pPr eaLnBrk="1" hangingPunct="1"/>
            <a:r>
              <a:rPr lang="en-CA" dirty="0" smtClean="0"/>
              <a:t>Multiple user not safe file</a:t>
            </a:r>
          </a:p>
          <a:p>
            <a:pPr eaLnBrk="1" hangingPunct="1">
              <a:buNone/>
            </a:pPr>
            <a:endParaRPr lang="en-CA" dirty="0" smtClean="0"/>
          </a:p>
          <a:p>
            <a:pPr eaLnBrk="1" hangingPunct="1"/>
            <a:endParaRPr lang="en-CA" dirty="0" smtClean="0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02BA67-9CB5-469C-B277-E13B04DE1D56}" type="slidenum">
              <a:rPr lang="en-US" smtClean="0"/>
              <a:pPr eaLnBrk="1" hangingPunct="1"/>
              <a:t>31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Introducing Subdirectories 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eaLnBrk="1" hangingPunct="1"/>
            <a:r>
              <a:rPr lang="en-CA" sz="2400" dirty="0" smtClean="0"/>
              <a:t>File manager-create MFD –file-sub directory</a:t>
            </a:r>
          </a:p>
          <a:p>
            <a:pPr eaLnBrk="1" hangingPunct="1"/>
            <a:r>
              <a:rPr lang="en-CA" sz="2400" dirty="0" smtClean="0"/>
              <a:t>Sub directory-user open an account-access computer system</a:t>
            </a:r>
          </a:p>
          <a:p>
            <a:pPr eaLnBrk="1" hangingPunct="1"/>
            <a:r>
              <a:rPr lang="en-CA" sz="2400" dirty="0" smtClean="0"/>
              <a:t>User directory treated as a file-entry in MFD</a:t>
            </a:r>
          </a:p>
          <a:p>
            <a:pPr eaLnBrk="1" hangingPunct="1"/>
            <a:r>
              <a:rPr lang="en-CA" sz="2400" dirty="0" smtClean="0"/>
              <a:t>Sub directory-unique properties</a:t>
            </a:r>
          </a:p>
          <a:p>
            <a:pPr eaLnBrk="1" hangingPunct="1"/>
            <a:r>
              <a:rPr lang="en-CA" sz="2400" dirty="0" smtClean="0"/>
              <a:t>Master File Directory linking to Sub-directories</a:t>
            </a:r>
          </a:p>
          <a:p>
            <a:pPr eaLnBrk="1" hangingPunct="1"/>
            <a:r>
              <a:rPr lang="en-CA" sz="2400" dirty="0" smtClean="0"/>
              <a:t>Users allowed to create own sub-directories</a:t>
            </a:r>
          </a:p>
          <a:p>
            <a:pPr lvl="1" eaLnBrk="1" hangingPunct="1"/>
            <a:r>
              <a:rPr lang="en-CA" sz="2000" dirty="0" smtClean="0"/>
              <a:t>Symbolic links allow alternate directory paths</a:t>
            </a:r>
          </a:p>
          <a:p>
            <a:pPr lvl="1" eaLnBrk="1" hangingPunct="1"/>
            <a:r>
              <a:rPr lang="en-CA" sz="2000" dirty="0" smtClean="0"/>
              <a:t>Subdirectory-folders</a:t>
            </a:r>
          </a:p>
          <a:p>
            <a:pPr lvl="1" eaLnBrk="1" hangingPunct="1"/>
            <a:r>
              <a:rPr lang="en-CA" sz="2000" dirty="0" smtClean="0"/>
              <a:t>Tree structure</a:t>
            </a:r>
          </a:p>
          <a:p>
            <a:pPr lvl="1" eaLnBrk="1" hangingPunct="1">
              <a:buNone/>
            </a:pPr>
            <a:endParaRPr lang="en-CA" sz="2000" dirty="0" smtClean="0"/>
          </a:p>
          <a:p>
            <a:pPr lvl="1" eaLnBrk="1" hangingPunct="1"/>
            <a:endParaRPr lang="en-CA" sz="2000" dirty="0" smtClean="0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B46296-68E8-4A8E-BF7F-1D87821F1E1F}" type="slidenum">
              <a:rPr lang="en-US" smtClean="0"/>
              <a:pPr eaLnBrk="1" hangingPunct="1"/>
              <a:t>32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Introducing Subdirectories </a:t>
            </a:r>
            <a:r>
              <a:rPr lang="en-US" dirty="0" smtClean="0"/>
              <a:t>(cont'd.)</a:t>
            </a:r>
            <a:endParaRPr lang="en-CA" dirty="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sz="2800" dirty="0" smtClean="0"/>
              <a:t>File descriptor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 smtClean="0"/>
              <a:t>Filename: each must be unique (within directory)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 smtClean="0"/>
              <a:t>File type: organization and usage</a:t>
            </a:r>
          </a:p>
          <a:p>
            <a:pPr lvl="2" eaLnBrk="1" hangingPunct="1">
              <a:lnSpc>
                <a:spcPct val="90000"/>
              </a:lnSpc>
            </a:pPr>
            <a:r>
              <a:rPr lang="en-CA" sz="2400" dirty="0" smtClean="0"/>
              <a:t>System dependent - (file extensions in Windows)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CA" dirty="0" smtClean="0"/>
              <a:t>File size: for convenience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CA" dirty="0" smtClean="0"/>
              <a:t>File location</a:t>
            </a:r>
          </a:p>
          <a:p>
            <a:pPr lvl="2" eaLnBrk="1" hangingPunct="1">
              <a:lnSpc>
                <a:spcPct val="90000"/>
              </a:lnSpc>
            </a:pPr>
            <a:r>
              <a:rPr lang="en-CA" sz="2400" dirty="0" smtClean="0"/>
              <a:t>Identifies first physical block (or all blocks) 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 smtClean="0"/>
              <a:t>Date and time of creation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 smtClean="0"/>
              <a:t>Owner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 smtClean="0"/>
              <a:t>Protection information: access restrictions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 smtClean="0"/>
              <a:t>Record size: fixed size, maximum size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B46296-68E8-4A8E-BF7F-1D87821F1E1F}" type="slidenum">
              <a:rPr lang="en-US" smtClean="0"/>
              <a:pPr eaLnBrk="1" hangingPunct="1"/>
              <a:t>33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60AD87-57B7-4CC6-B65C-D1512A1C67C5}" type="slidenum">
              <a:rPr lang="en-US" smtClean="0"/>
              <a:pPr eaLnBrk="1" hangingPunct="1"/>
              <a:t>34</a:t>
            </a:fld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499" y="228600"/>
            <a:ext cx="5763002" cy="417639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 rot="10800000" flipV="1">
            <a:off x="304800" y="4618911"/>
            <a:ext cx="8534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ea typeface="ＭＳ Ｐゴシック" pitchFamily="34" charset="-128"/>
              </a:rPr>
              <a:t>(figure 8.4) </a:t>
            </a:r>
            <a:endParaRPr lang="en-US" sz="1800" b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tabLst>
                <a:tab pos="8229600" algn="r"/>
              </a:tabLst>
            </a:pPr>
            <a:r>
              <a:rPr lang="en-US" dirty="0" smtClean="0"/>
              <a:t>File directory tree structure. The “root” is the MFD shown at the top, each node is a directory file, and each branch is a directory entry pointing to either another directory or to a real file. All program and data files subsequently added to the tree are the leaves, represented by circles.  	</a:t>
            </a:r>
            <a:r>
              <a:rPr lang="en-US" sz="1600" i="1" dirty="0" smtClean="0">
                <a:solidFill>
                  <a:srgbClr val="000000"/>
                </a:solidFill>
                <a:ea typeface="ＭＳ Ｐゴシック" pitchFamily="34" charset="-128"/>
              </a:rPr>
              <a:t>© Cengage Learning 2014</a:t>
            </a:r>
            <a:endParaRPr lang="en-US" sz="2400" i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F1124B-6E36-4F52-9965-48F9B381AD1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026" name="Picture 2" descr="C:\Users\hp\Desktop\file naming convention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81000"/>
            <a:ext cx="7315200" cy="6019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File Naming Conventions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F1124B-6E36-4F52-9965-48F9B381AD1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rot="10800000" flipV="1">
            <a:off x="533400" y="4060447"/>
            <a:ext cx="805807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ea typeface="ＭＳ Ｐゴシック" pitchFamily="34" charset="-128"/>
              </a:rPr>
              <a:t>(table 8.1) </a:t>
            </a:r>
            <a:endParaRPr lang="en-US" sz="1800" b="1" dirty="0">
              <a:solidFill>
                <a:srgbClr val="000000"/>
              </a:solidFill>
              <a:ea typeface="ＭＳ Ｐゴシック" pitchFamily="34" charset="-128"/>
            </a:endParaRPr>
          </a:p>
          <a:p>
            <a:r>
              <a:rPr lang="en-US" dirty="0"/>
              <a:t>File name parameters </a:t>
            </a:r>
            <a:r>
              <a:rPr lang="en-US" dirty="0" smtClean="0"/>
              <a:t>for several </a:t>
            </a:r>
            <a:r>
              <a:rPr lang="en-US" dirty="0"/>
              <a:t>operating </a:t>
            </a:r>
            <a:r>
              <a:rPr lang="en-US" dirty="0" smtClean="0"/>
              <a:t>systems.</a:t>
            </a:r>
          </a:p>
          <a:p>
            <a:r>
              <a:rPr lang="en-US" sz="1600" i="1" dirty="0" smtClean="0">
                <a:solidFill>
                  <a:srgbClr val="000000"/>
                </a:solidFill>
                <a:ea typeface="ＭＳ Ｐゴシック" pitchFamily="34" charset="-128"/>
              </a:rPr>
              <a:t>© Cengage Learning 2014</a:t>
            </a:r>
            <a:endParaRPr lang="en-US" sz="2400" i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12447"/>
            <a:ext cx="811006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381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File Naming Conventions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904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6000" dirty="0" smtClean="0"/>
              <a:t>Thank You</a:t>
            </a:r>
            <a:endParaRPr lang="en-US" sz="6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53418F-82D1-42A9-8539-A2E1449D9B6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Understanding Operating Systems, Fifth Edition</a:t>
            </a:r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95A3E4C-479D-4065-8E4C-E7ECACBE6569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018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229600" cy="55626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CA" dirty="0" smtClean="0"/>
              <a:t>Predetermined device handler</a:t>
            </a:r>
          </a:p>
          <a:p>
            <a:pPr lvl="1" eaLnBrk="1" hangingPunct="1">
              <a:lnSpc>
                <a:spcPct val="170000"/>
              </a:lnSpc>
            </a:pPr>
            <a:r>
              <a:rPr lang="en-CA" dirty="0" smtClean="0"/>
              <a:t>Determines</a:t>
            </a:r>
            <a:r>
              <a:rPr lang="en-US" dirty="0" smtClean="0"/>
              <a:t> device processing order</a:t>
            </a:r>
          </a:p>
          <a:p>
            <a:pPr lvl="1" eaLnBrk="1" hangingPunct="1">
              <a:lnSpc>
                <a:spcPct val="170000"/>
              </a:lnSpc>
            </a:pPr>
            <a:r>
              <a:rPr lang="en-US" dirty="0" smtClean="0"/>
              <a:t>Goal: minimize </a:t>
            </a:r>
            <a:r>
              <a:rPr lang="en-CA" dirty="0" smtClean="0"/>
              <a:t>seek time 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CA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Types</a:t>
            </a:r>
            <a:endParaRPr lang="en-CA" dirty="0" smtClean="0"/>
          </a:p>
          <a:p>
            <a:pPr lvl="1" eaLnBrk="1" hangingPunct="1">
              <a:lnSpc>
                <a:spcPct val="170000"/>
              </a:lnSpc>
            </a:pPr>
            <a:r>
              <a:rPr lang="en-CA" dirty="0" smtClean="0"/>
              <a:t>First-come, first-served (FCFS)</a:t>
            </a:r>
            <a:r>
              <a:rPr lang="en-US" dirty="0" smtClean="0"/>
              <a:t>, </a:t>
            </a:r>
            <a:r>
              <a:rPr lang="en-CA" dirty="0" smtClean="0"/>
              <a:t>shortest seek time first (SSTF)</a:t>
            </a:r>
            <a:r>
              <a:rPr lang="en-US" dirty="0" smtClean="0"/>
              <a:t>, </a:t>
            </a:r>
            <a:r>
              <a:rPr lang="en-CA" dirty="0" smtClean="0"/>
              <a:t>SCAN (including LOOK, N-Step SCAN, C-SCAN, </a:t>
            </a:r>
            <a:r>
              <a:rPr lang="en-US" dirty="0" smtClean="0"/>
              <a:t>and</a:t>
            </a:r>
            <a:r>
              <a:rPr lang="en-CA" dirty="0" smtClean="0"/>
              <a:t> C-LOOK)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CA" dirty="0" smtClean="0"/>
          </a:p>
          <a:p>
            <a:pPr eaLnBrk="1" hangingPunct="1">
              <a:lnSpc>
                <a:spcPct val="90000"/>
              </a:lnSpc>
            </a:pPr>
            <a:r>
              <a:rPr lang="en-CA" dirty="0" smtClean="0"/>
              <a:t>Scheduling algorithm goals</a:t>
            </a:r>
          </a:p>
          <a:p>
            <a:pPr lvl="1" eaLnBrk="1" hangingPunct="1">
              <a:lnSpc>
                <a:spcPct val="170000"/>
              </a:lnSpc>
            </a:pPr>
            <a:r>
              <a:rPr lang="en-CA" dirty="0" smtClean="0"/>
              <a:t>Minimize arm movement</a:t>
            </a:r>
          </a:p>
          <a:p>
            <a:pPr lvl="1" eaLnBrk="1" hangingPunct="1">
              <a:lnSpc>
                <a:spcPct val="170000"/>
              </a:lnSpc>
            </a:pPr>
            <a:r>
              <a:rPr lang="en-CA" dirty="0" smtClean="0"/>
              <a:t>Minimize mean response time</a:t>
            </a:r>
          </a:p>
          <a:p>
            <a:pPr lvl="1" eaLnBrk="1" hangingPunct="1">
              <a:lnSpc>
                <a:spcPct val="170000"/>
              </a:lnSpc>
            </a:pPr>
            <a:r>
              <a:rPr lang="en-CA" dirty="0" smtClean="0"/>
              <a:t>Minimize variance in response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57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Disk Scheduling (Cont.)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1139825" y="1181100"/>
            <a:ext cx="7329600" cy="453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ans Symbols"/>
              <a:buChar char="•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Several algorithms exist to schedule the servicing of disk I/O requests.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ans Symbols"/>
              <a:buChar char="•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illustrate them with a request queue (0-199).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b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98, 183, 37, 122, 14, 124, 65, 67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Head pointer starts at 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381000" y="2209800"/>
            <a:ext cx="7756500" cy="461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400" b="0" i="0" u="none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Total </a:t>
            </a:r>
            <a:r>
              <a:rPr lang="en-US" sz="2400" b="0" i="0" u="none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no.of</a:t>
            </a:r>
            <a:r>
              <a:rPr lang="en-US" sz="2400" b="0" i="0" u="none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tracks=640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72200" y="2804160"/>
          <a:ext cx="2971800" cy="405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800"/>
                <a:gridCol w="1524000"/>
              </a:tblGrid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Head Path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Track traversed</a:t>
                      </a:r>
                      <a:endParaRPr lang="en-US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/>
                        <a:t>53 to 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/>
                        <a:t>98 to 183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/>
                        <a:t>183 to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146</a:t>
                      </a:r>
                      <a:endParaRPr lang="en-US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/>
                        <a:t>37 to122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/>
                        <a:t>122</a:t>
                      </a:r>
                      <a:r>
                        <a:rPr lang="en-US" baseline="0" dirty="0" smtClean="0"/>
                        <a:t> to</a:t>
                      </a:r>
                      <a:r>
                        <a:rPr lang="en-US" dirty="0" smtClean="0"/>
                        <a:t>14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108</a:t>
                      </a:r>
                      <a:endParaRPr lang="en-US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/>
                        <a:t>14 to124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/>
                        <a:t>124 to 65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/>
                        <a:t>65 to 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02</a:t>
                      </a:r>
                      <a:endParaRPr lang="en-US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12"/>
          <p:cNvSpPr txBox="1">
            <a:spLocks noChangeArrowheads="1"/>
          </p:cNvSpPr>
          <p:nvPr/>
        </p:nvSpPr>
        <p:spPr>
          <a:xfrm>
            <a:off x="228600" y="228600"/>
            <a:ext cx="8229600" cy="1524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FCFS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C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On average: does not meet three seek strategy goals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CA" sz="2400" kern="0" dirty="0" smtClean="0">
                <a:solidFill>
                  <a:srgbClr val="000000"/>
                </a:solidFill>
              </a:rPr>
              <a:t>Simplest, no reordering of work queue</a:t>
            </a:r>
            <a:r>
              <a:rPr kumimoji="0" lang="en-C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C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Disadvantage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: </a:t>
            </a:r>
            <a:r>
              <a:rPr kumimoji="0" lang="en-C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extreme arm movement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04352"/>
            <a:ext cx="5410199" cy="362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57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SSTF (Shortest Seek Time First)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68350" y="1252537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Selects request with minimum seek time from current head position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ct val="75000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SSTF scheduling is a form of SJF scheduling </a:t>
            </a:r>
            <a:endParaRPr lang="en-US" sz="2400" b="0" i="0" u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ct val="75000"/>
            </a:pP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Reduces total 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seektime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compared to FCFS</a:t>
            </a:r>
            <a:endParaRPr lang="en-US"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ct val="75000"/>
              <a:buFont typeface="Arial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cause starvation of some requests.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ct val="75000"/>
            </a:pP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Illustration 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shows total head movement of 236 cylinders.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57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SSTF (Cont.)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19800" y="1905000"/>
          <a:ext cx="2819400" cy="4186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8471"/>
                <a:gridCol w="1160929"/>
              </a:tblGrid>
              <a:tr h="894522">
                <a:tc>
                  <a:txBody>
                    <a:bodyPr/>
                    <a:lstStyle/>
                    <a:p>
                      <a:r>
                        <a:rPr lang="en-US" dirty="0" smtClean="0"/>
                        <a:t>Head Path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Track traversed</a:t>
                      </a:r>
                      <a:endParaRPr lang="en-US" dirty="0"/>
                    </a:p>
                  </a:txBody>
                  <a:tcPr/>
                </a:tc>
              </a:tr>
              <a:tr h="357809">
                <a:tc>
                  <a:txBody>
                    <a:bodyPr/>
                    <a:lstStyle/>
                    <a:p>
                      <a:r>
                        <a:rPr lang="en-US" dirty="0" smtClean="0"/>
                        <a:t>53 to 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57809">
                <a:tc>
                  <a:txBody>
                    <a:bodyPr/>
                    <a:lstStyle/>
                    <a:p>
                      <a:r>
                        <a:rPr lang="en-US" dirty="0" smtClean="0"/>
                        <a:t>65 to 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02</a:t>
                      </a:r>
                      <a:endParaRPr lang="en-US" dirty="0"/>
                    </a:p>
                  </a:txBody>
                  <a:tcPr/>
                </a:tc>
              </a:tr>
              <a:tr h="357809">
                <a:tc>
                  <a:txBody>
                    <a:bodyPr/>
                    <a:lstStyle/>
                    <a:p>
                      <a:r>
                        <a:rPr lang="en-US" dirty="0" smtClean="0"/>
                        <a:t>67 to 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57809">
                <a:tc>
                  <a:txBody>
                    <a:bodyPr/>
                    <a:lstStyle/>
                    <a:p>
                      <a:r>
                        <a:rPr lang="en-US" dirty="0" smtClean="0"/>
                        <a:t>37 to 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</a:tr>
              <a:tr h="357809">
                <a:tc>
                  <a:txBody>
                    <a:bodyPr/>
                    <a:lstStyle/>
                    <a:p>
                      <a:r>
                        <a:rPr lang="en-US" dirty="0" smtClean="0"/>
                        <a:t>14 to 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</a:tr>
              <a:tr h="357809">
                <a:tc>
                  <a:txBody>
                    <a:bodyPr/>
                    <a:lstStyle/>
                    <a:p>
                      <a:r>
                        <a:rPr lang="en-US" dirty="0" smtClean="0"/>
                        <a:t>98 to 122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  <a:tr h="357809">
                <a:tc>
                  <a:txBody>
                    <a:bodyPr/>
                    <a:lstStyle/>
                    <a:p>
                      <a:r>
                        <a:rPr lang="en-US" dirty="0" smtClean="0"/>
                        <a:t>122</a:t>
                      </a:r>
                      <a:r>
                        <a:rPr lang="en-US" baseline="0" dirty="0" smtClean="0"/>
                        <a:t> to </a:t>
                      </a:r>
                      <a:r>
                        <a:rPr lang="en-US" dirty="0" smtClean="0"/>
                        <a:t>124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02</a:t>
                      </a:r>
                      <a:endParaRPr lang="en-US" dirty="0"/>
                    </a:p>
                  </a:txBody>
                  <a:tcPr/>
                </a:tc>
              </a:tr>
              <a:tr h="357809">
                <a:tc>
                  <a:txBody>
                    <a:bodyPr/>
                    <a:lstStyle/>
                    <a:p>
                      <a:r>
                        <a:rPr lang="en-US" dirty="0" smtClean="0"/>
                        <a:t>124 to</a:t>
                      </a:r>
                      <a:r>
                        <a:rPr lang="en-US" baseline="0" dirty="0" smtClean="0"/>
                        <a:t> 183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</a:tr>
              <a:tr h="357809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28800"/>
            <a:ext cx="5562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57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SCAN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68350" y="1252537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>
              <a:lnSpc>
                <a:spcPct val="150000"/>
              </a:lnSpc>
              <a:spcBef>
                <a:spcPts val="480"/>
              </a:spcBef>
              <a:buSzPct val="75000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Uses a directional bit to indicate whether the arm is moving toward the innermost disk track or away from it. </a:t>
            </a:r>
          </a:p>
          <a:p>
            <a:pPr lvl="0" indent="-342900">
              <a:lnSpc>
                <a:spcPct val="150000"/>
              </a:lnSpc>
              <a:spcBef>
                <a:spcPts val="480"/>
              </a:spcBef>
              <a:buSzPct val="75000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algorithm moves the arm methodically from the outer to the inner track, servicing every request in its path. </a:t>
            </a:r>
          </a:p>
          <a:p>
            <a:pPr lvl="0" indent="-342900">
              <a:lnSpc>
                <a:spcPct val="150000"/>
              </a:lnSpc>
              <a:spcBef>
                <a:spcPts val="480"/>
              </a:spcBef>
              <a:buSzPct val="75000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When it reaches the innermost track, it reverses direction and moves toward the outer tracks, again servicing every request in its path.</a:t>
            </a:r>
            <a:endParaRPr lang="en-US" sz="2400" b="0" i="0" u="none" dirty="0" smtClean="0">
              <a:solidFill>
                <a:schemeClr val="dk1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ct val="75000"/>
            </a:pP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Sometimes 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called the </a:t>
            </a:r>
            <a:r>
              <a:rPr lang="en-US" sz="2400" b="0" i="1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elevator algorithm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5000"/>
              <a:buNone/>
            </a:pPr>
            <a:endParaRPr lang="en-US"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1661</Words>
  <Application>Microsoft Office PowerPoint</Application>
  <PresentationFormat>On-screen Show (4:3)</PresentationFormat>
  <Paragraphs>385</Paragraphs>
  <Slides>37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  Name of the Faculty  : Ms.K.Reka Designation                 : Assistant Professor Department                : Computer Science Contact Number        : 99940 11924 Programme               : B.Sc Computer Science Batch                            :  2017-2018 Onwards          Semester                     : VI Course Code               :  16SCCCS8 Course Title                : Operating Systems Unit                              : IV &amp; V Topics Covered          : Disk Handler seek Strategies, File Manager   </vt:lpstr>
      <vt:lpstr>Slide 3</vt:lpstr>
      <vt:lpstr>Slide 4</vt:lpstr>
      <vt:lpstr>Disk Scheduling (Cont.)</vt:lpstr>
      <vt:lpstr>Slide 6</vt:lpstr>
      <vt:lpstr>SSTF (Shortest Seek Time First)</vt:lpstr>
      <vt:lpstr>SSTF (Cont.)</vt:lpstr>
      <vt:lpstr>SCAN</vt:lpstr>
      <vt:lpstr>SCAN (Cont.)</vt:lpstr>
      <vt:lpstr>C-SCAN</vt:lpstr>
      <vt:lpstr>C-SCAN (Cont.)</vt:lpstr>
      <vt:lpstr>    </vt:lpstr>
      <vt:lpstr>C-LOOK</vt:lpstr>
      <vt:lpstr>Selecting a Good Algorithm</vt:lpstr>
      <vt:lpstr>Search Strategies: Rotational Ordering</vt:lpstr>
      <vt:lpstr>Search Strategies: Rotational Ordering (continued)</vt:lpstr>
      <vt:lpstr>Search Strategies: Rotational Ordering (continued)</vt:lpstr>
      <vt:lpstr>Unit-5  The File Manager</vt:lpstr>
      <vt:lpstr>The File Manager</vt:lpstr>
      <vt:lpstr>Responsibilities of the File Manager</vt:lpstr>
      <vt:lpstr>Responsibilities of the File Manager (cont'd.)</vt:lpstr>
      <vt:lpstr>Responsibilities of the File Manager (cont'd.)</vt:lpstr>
      <vt:lpstr>Definitions</vt:lpstr>
      <vt:lpstr>Interacting with the File Manager</vt:lpstr>
      <vt:lpstr>Interacting with the File Manager</vt:lpstr>
      <vt:lpstr>Interacting with the File Manager (cont'd.)</vt:lpstr>
      <vt:lpstr>Typical Volume Configuration</vt:lpstr>
      <vt:lpstr>Typical Volume Configuration (cont'd.)</vt:lpstr>
      <vt:lpstr>Typical Volume Configuration (cont'd.)</vt:lpstr>
      <vt:lpstr>Volume Configuration Evolution</vt:lpstr>
      <vt:lpstr>Introducing Subdirectories </vt:lpstr>
      <vt:lpstr>Introducing Subdirectories (cont'd.)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Soft</cp:lastModifiedBy>
  <cp:revision>7</cp:revision>
  <dcterms:created xsi:type="dcterms:W3CDTF">2020-05-14T15:53:10Z</dcterms:created>
  <dcterms:modified xsi:type="dcterms:W3CDTF">2020-05-19T05:09:18Z</dcterms:modified>
</cp:coreProperties>
</file>