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7" r:id="rId5"/>
    <p:sldId id="268" r:id="rId6"/>
    <p:sldId id="260" r:id="rId7"/>
    <p:sldId id="262" r:id="rId8"/>
    <p:sldId id="263" r:id="rId9"/>
    <p:sldId id="264" r:id="rId10"/>
    <p:sldId id="265" r:id="rId11"/>
    <p:sldId id="269"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B037602-61E3-44D9-ABC6-BA6EDBA2EB08}" type="datetimeFigureOut">
              <a:rPr lang="en-IN" smtClean="0"/>
              <a:t>17/06/2020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407894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B037602-61E3-44D9-ABC6-BA6EDBA2EB08}" type="datetimeFigureOut">
              <a:rPr lang="en-IN" smtClean="0"/>
              <a:t>17/06/2020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178631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B037602-61E3-44D9-ABC6-BA6EDBA2EB08}" type="datetimeFigureOut">
              <a:rPr lang="en-IN" smtClean="0"/>
              <a:t>17/06/2020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199996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B037602-61E3-44D9-ABC6-BA6EDBA2EB08}" type="datetimeFigureOut">
              <a:rPr lang="en-IN" smtClean="0"/>
              <a:t>17/06/2020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280304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37602-61E3-44D9-ABC6-BA6EDBA2EB08}" type="datetimeFigureOut">
              <a:rPr lang="en-IN" smtClean="0"/>
              <a:t>17/06/2020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265238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B037602-61E3-44D9-ABC6-BA6EDBA2EB08}" type="datetimeFigureOut">
              <a:rPr lang="en-IN" smtClean="0"/>
              <a:t>17/06/2020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64541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B037602-61E3-44D9-ABC6-BA6EDBA2EB08}" type="datetimeFigureOut">
              <a:rPr lang="en-IN" smtClean="0"/>
              <a:t>17/06/2020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391910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B037602-61E3-44D9-ABC6-BA6EDBA2EB08}" type="datetimeFigureOut">
              <a:rPr lang="en-IN" smtClean="0"/>
              <a:t>17/06/2020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107167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37602-61E3-44D9-ABC6-BA6EDBA2EB08}" type="datetimeFigureOut">
              <a:rPr lang="en-IN" smtClean="0"/>
              <a:t>17/06/2020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82516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37602-61E3-44D9-ABC6-BA6EDBA2EB08}" type="datetimeFigureOut">
              <a:rPr lang="en-IN" smtClean="0"/>
              <a:t>17/06/2020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972473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37602-61E3-44D9-ABC6-BA6EDBA2EB08}" type="datetimeFigureOut">
              <a:rPr lang="en-IN" smtClean="0"/>
              <a:t>17/06/2020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797F007-376A-4196-AA87-D6D6F6001242}" type="slidenum">
              <a:rPr lang="en-IN" smtClean="0"/>
              <a:t>‹#›</a:t>
            </a:fld>
            <a:endParaRPr lang="en-IN"/>
          </a:p>
        </p:txBody>
      </p:sp>
    </p:spTree>
    <p:extLst>
      <p:ext uri="{BB962C8B-B14F-4D97-AF65-F5344CB8AC3E}">
        <p14:creationId xmlns:p14="http://schemas.microsoft.com/office/powerpoint/2010/main" val="1366882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37602-61E3-44D9-ABC6-BA6EDBA2EB08}" type="datetimeFigureOut">
              <a:rPr lang="en-IN" smtClean="0"/>
              <a:t>17/06/2020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7F007-376A-4196-AA87-D6D6F6001242}" type="slidenum">
              <a:rPr lang="en-IN" smtClean="0"/>
              <a:t>‹#›</a:t>
            </a:fld>
            <a:endParaRPr lang="en-IN"/>
          </a:p>
        </p:txBody>
      </p:sp>
    </p:spTree>
    <p:extLst>
      <p:ext uri="{BB962C8B-B14F-4D97-AF65-F5344CB8AC3E}">
        <p14:creationId xmlns:p14="http://schemas.microsoft.com/office/powerpoint/2010/main" val="154935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92696"/>
            <a:ext cx="6692280" cy="2160240"/>
          </a:xfrm>
        </p:spPr>
        <p:txBody>
          <a:bodyPr>
            <a:normAutofit/>
          </a:bodyPr>
          <a:lstStyle/>
          <a:p>
            <a:r>
              <a:rPr lang="en-IN" sz="3000" b="1" dirty="0" smtClean="0">
                <a:solidFill>
                  <a:srgbClr val="FF0000"/>
                </a:solidFill>
                <a:latin typeface="Times New Roman" pitchFamily="18" charset="0"/>
              </a:rPr>
              <a:t>QUEENS COLLEGE OF ARTS AND SCIENCE FOR WOMEN</a:t>
            </a:r>
            <a:r>
              <a:rPr lang="en-IN" sz="3000" dirty="0">
                <a:solidFill>
                  <a:srgbClr val="FF0000"/>
                </a:solidFill>
                <a:latin typeface="Times New Roman" pitchFamily="18" charset="0"/>
              </a:rPr>
              <a:t/>
            </a:r>
            <a:br>
              <a:rPr lang="en-IN" sz="3000" dirty="0">
                <a:solidFill>
                  <a:srgbClr val="FF0000"/>
                </a:solidFill>
                <a:latin typeface="Times New Roman" pitchFamily="18" charset="0"/>
              </a:rPr>
            </a:br>
            <a:r>
              <a:rPr lang="en-IN" sz="3000" smtClean="0">
                <a:solidFill>
                  <a:srgbClr val="FF0000"/>
                </a:solidFill>
                <a:latin typeface="Times New Roman" pitchFamily="18" charset="0"/>
              </a:rPr>
              <a:t> </a:t>
            </a:r>
            <a:r>
              <a:rPr lang="en-IN" sz="2000" smtClean="0">
                <a:solidFill>
                  <a:schemeClr val="accent1">
                    <a:lumMod val="60000"/>
                    <a:lumOff val="40000"/>
                  </a:schemeClr>
                </a:solidFill>
                <a:latin typeface="Times New Roman" pitchFamily="18" charset="0"/>
              </a:rPr>
              <a:t>PUNALKULAM</a:t>
            </a:r>
            <a:r>
              <a:rPr lang="en-IN" sz="2000" dirty="0" smtClean="0">
                <a:solidFill>
                  <a:schemeClr val="accent1">
                    <a:lumMod val="60000"/>
                    <a:lumOff val="40000"/>
                  </a:schemeClr>
                </a:solidFill>
                <a:latin typeface="Times New Roman" pitchFamily="18" charset="0"/>
              </a:rPr>
              <a:t>, NEAR THANJAVUR</a:t>
            </a:r>
            <a:endParaRPr lang="en-IN" sz="2000" dirty="0">
              <a:solidFill>
                <a:schemeClr val="accent1">
                  <a:lumMod val="60000"/>
                  <a:lumOff val="40000"/>
                </a:schemeClr>
              </a:solidFill>
              <a:latin typeface="Times New Roman" pitchFamily="18" charset="0"/>
            </a:endParaRPr>
          </a:p>
        </p:txBody>
      </p:sp>
      <p:sp>
        <p:nvSpPr>
          <p:cNvPr id="3" name="Subtitle 2"/>
          <p:cNvSpPr>
            <a:spLocks noGrp="1"/>
          </p:cNvSpPr>
          <p:nvPr>
            <p:ph type="subTitle" idx="1"/>
          </p:nvPr>
        </p:nvSpPr>
        <p:spPr>
          <a:xfrm>
            <a:off x="251520" y="2708920"/>
            <a:ext cx="8640960" cy="3816424"/>
          </a:xfrm>
        </p:spPr>
        <p:txBody>
          <a:bodyPr>
            <a:noAutofit/>
          </a:bodyPr>
          <a:lstStyle/>
          <a:p>
            <a:r>
              <a:rPr lang="en-IN" sz="2500" b="1" dirty="0">
                <a:solidFill>
                  <a:srgbClr val="00B050"/>
                </a:solidFill>
                <a:latin typeface="Times New Roman" pitchFamily="18" charset="0"/>
              </a:rPr>
              <a:t>DEPARTMENT OF ENGLISH</a:t>
            </a:r>
            <a:endParaRPr lang="en-IN" sz="2500" dirty="0">
              <a:solidFill>
                <a:srgbClr val="00B050"/>
              </a:solidFill>
              <a:latin typeface="Times New Roman" pitchFamily="18" charset="0"/>
            </a:endParaRPr>
          </a:p>
          <a:p>
            <a:r>
              <a:rPr lang="en-IN" sz="2500" b="1" dirty="0" smtClean="0">
                <a:solidFill>
                  <a:srgbClr val="00B0F0"/>
                </a:solidFill>
                <a:latin typeface="Times New Roman" pitchFamily="18" charset="0"/>
              </a:rPr>
              <a:t>TOPIC </a:t>
            </a:r>
            <a:r>
              <a:rPr lang="en-IN" sz="2500" b="1" dirty="0">
                <a:solidFill>
                  <a:srgbClr val="00B0F0"/>
                </a:solidFill>
                <a:latin typeface="Times New Roman" pitchFamily="18" charset="0"/>
              </a:rPr>
              <a:t>:</a:t>
            </a:r>
            <a:r>
              <a:rPr lang="en-IN" sz="2500" b="1" dirty="0">
                <a:latin typeface="Times New Roman" pitchFamily="18" charset="0"/>
              </a:rPr>
              <a:t> </a:t>
            </a:r>
            <a:r>
              <a:rPr lang="en-IN" sz="2500" b="1" dirty="0">
                <a:solidFill>
                  <a:schemeClr val="accent6">
                    <a:lumMod val="75000"/>
                  </a:schemeClr>
                </a:solidFill>
                <a:latin typeface="Times New Roman" pitchFamily="18" charset="0"/>
              </a:rPr>
              <a:t>ORIGIN AND DEVELOPMENT OF LANGUAGE </a:t>
            </a:r>
            <a:endParaRPr lang="en-IN" sz="2500" dirty="0">
              <a:solidFill>
                <a:schemeClr val="accent6">
                  <a:lumMod val="75000"/>
                </a:schemeClr>
              </a:solidFill>
              <a:latin typeface="Times New Roman" pitchFamily="18" charset="0"/>
            </a:endParaRPr>
          </a:p>
          <a:p>
            <a:r>
              <a:rPr lang="en-IN" sz="2500" b="1" dirty="0" smtClean="0">
                <a:solidFill>
                  <a:srgbClr val="00B0F0"/>
                </a:solidFill>
                <a:latin typeface="Times New Roman" pitchFamily="18" charset="0"/>
              </a:rPr>
              <a:t>SUBJECT : </a:t>
            </a:r>
            <a:r>
              <a:rPr lang="en-IN" sz="2500" b="1" dirty="0" smtClean="0">
                <a:solidFill>
                  <a:schemeClr val="accent6">
                    <a:lumMod val="75000"/>
                  </a:schemeClr>
                </a:solidFill>
                <a:latin typeface="Times New Roman" pitchFamily="18" charset="0"/>
              </a:rPr>
              <a:t>INTRODUCTION TO LANGUAGE AND LINGUISTICS</a:t>
            </a:r>
          </a:p>
          <a:p>
            <a:r>
              <a:rPr lang="en-IN" sz="2500" b="1" dirty="0" smtClean="0">
                <a:solidFill>
                  <a:srgbClr val="00B0F0"/>
                </a:solidFill>
                <a:latin typeface="Times New Roman" pitchFamily="18" charset="0"/>
              </a:rPr>
              <a:t>SUBJECT CODE :</a:t>
            </a:r>
            <a:r>
              <a:rPr lang="en-IN" sz="2500" b="1" dirty="0" smtClean="0">
                <a:latin typeface="Times New Roman" pitchFamily="18" charset="0"/>
              </a:rPr>
              <a:t> </a:t>
            </a:r>
            <a:r>
              <a:rPr lang="en-IN" sz="2500" b="1" dirty="0" smtClean="0">
                <a:solidFill>
                  <a:schemeClr val="accent6">
                    <a:lumMod val="75000"/>
                  </a:schemeClr>
                </a:solidFill>
                <a:latin typeface="Times New Roman" pitchFamily="18" charset="0"/>
              </a:rPr>
              <a:t>16ACCEN8</a:t>
            </a:r>
          </a:p>
          <a:p>
            <a:endParaRPr lang="en-IN" sz="2500" b="1" dirty="0" smtClean="0">
              <a:solidFill>
                <a:schemeClr val="accent6">
                  <a:lumMod val="75000"/>
                </a:schemeClr>
              </a:solidFill>
              <a:latin typeface="Times New Roman" pitchFamily="18" charset="0"/>
            </a:endParaRPr>
          </a:p>
          <a:p>
            <a:r>
              <a:rPr lang="en-IN" sz="2500" b="1" dirty="0">
                <a:solidFill>
                  <a:schemeClr val="accent6">
                    <a:lumMod val="75000"/>
                  </a:schemeClr>
                </a:solidFill>
                <a:latin typeface="Times New Roman" pitchFamily="18" charset="0"/>
              </a:rPr>
              <a:t> </a:t>
            </a:r>
            <a:r>
              <a:rPr lang="en-IN" sz="2500" b="1" dirty="0" smtClean="0">
                <a:solidFill>
                  <a:schemeClr val="accent6">
                    <a:lumMod val="75000"/>
                  </a:schemeClr>
                </a:solidFill>
                <a:latin typeface="Times New Roman" pitchFamily="18" charset="0"/>
              </a:rPr>
              <a:t>                                 </a:t>
            </a:r>
            <a:r>
              <a:rPr lang="en-IN" sz="2500" b="1" dirty="0" smtClean="0">
                <a:solidFill>
                  <a:srgbClr val="0070C0"/>
                </a:solidFill>
                <a:latin typeface="Times New Roman" pitchFamily="18" charset="0"/>
              </a:rPr>
              <a:t>STAFF NAME : </a:t>
            </a:r>
            <a:r>
              <a:rPr lang="en-IN" sz="2500" b="1" dirty="0" smtClean="0">
                <a:solidFill>
                  <a:srgbClr val="FF0000"/>
                </a:solidFill>
                <a:latin typeface="Times New Roman" pitchFamily="18" charset="0"/>
              </a:rPr>
              <a:t>A.ANITHA</a:t>
            </a:r>
          </a:p>
          <a:p>
            <a:r>
              <a:rPr lang="en-IN" sz="2500" dirty="0" smtClean="0">
                <a:solidFill>
                  <a:schemeClr val="accent6">
                    <a:lumMod val="75000"/>
                  </a:schemeClr>
                </a:solidFill>
                <a:latin typeface="Times New Roman" pitchFamily="18" charset="0"/>
              </a:rPr>
              <a:t>                                    </a:t>
            </a:r>
            <a:r>
              <a:rPr lang="en-IN" sz="2400" dirty="0" smtClean="0">
                <a:solidFill>
                  <a:srgbClr val="FF0000"/>
                </a:solidFill>
                <a:latin typeface="Times New Roman" pitchFamily="18" charset="0"/>
              </a:rPr>
              <a:t>Assistant Professor  Of English</a:t>
            </a:r>
            <a:endParaRPr lang="en-IN" sz="2400" dirty="0">
              <a:solidFill>
                <a:srgbClr val="FF0000"/>
              </a:solidFill>
              <a:latin typeface="Times New Roman" pitchFamily="18" charset="0"/>
            </a:endParaRPr>
          </a:p>
        </p:txBody>
      </p:sp>
      <p:pic>
        <p:nvPicPr>
          <p:cNvPr id="1026" name="Picture 2" descr="C:\Users\admin\Desktop\Queens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19"/>
            <a:ext cx="1296144" cy="1080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804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0070C0"/>
                </a:solidFill>
                <a:latin typeface="Times New Roman" pitchFamily="18" charset="0"/>
              </a:rPr>
              <a:t>LARYNX AND PHARYNX</a:t>
            </a:r>
            <a:endParaRPr lang="en-IN" sz="3200" dirty="0">
              <a:solidFill>
                <a:srgbClr val="0070C0"/>
              </a:solidFill>
              <a:latin typeface="Times New Roman" pitchFamily="18" charset="0"/>
            </a:endParaRPr>
          </a:p>
        </p:txBody>
      </p:sp>
      <p:sp>
        <p:nvSpPr>
          <p:cNvPr id="3" name="Content Placeholder 2"/>
          <p:cNvSpPr>
            <a:spLocks noGrp="1"/>
          </p:cNvSpPr>
          <p:nvPr>
            <p:ph idx="1"/>
          </p:nvPr>
        </p:nvSpPr>
        <p:spPr/>
        <p:txBody>
          <a:bodyPr>
            <a:normAutofit/>
          </a:bodyPr>
          <a:lstStyle/>
          <a:p>
            <a:pPr algn="just"/>
            <a:r>
              <a:rPr lang="en-IN" sz="3000" dirty="0" smtClean="0">
                <a:latin typeface="Times New Roman" pitchFamily="18" charset="0"/>
              </a:rPr>
              <a:t>The </a:t>
            </a:r>
            <a:r>
              <a:rPr lang="en-IN" sz="3000" dirty="0">
                <a:latin typeface="Times New Roman" pitchFamily="18" charset="0"/>
              </a:rPr>
              <a:t>human larynx or voice box differs </a:t>
            </a:r>
            <a:r>
              <a:rPr lang="en-IN" sz="2800" dirty="0">
                <a:latin typeface="Times New Roman" pitchFamily="18" charset="0"/>
              </a:rPr>
              <a:t>significantly</a:t>
            </a:r>
            <a:r>
              <a:rPr lang="en-IN" sz="3000" dirty="0">
                <a:latin typeface="Times New Roman" pitchFamily="18" charset="0"/>
              </a:rPr>
              <a:t> in position from the larynx of other primates such as monkeys </a:t>
            </a:r>
            <a:r>
              <a:rPr lang="en-IN" sz="3000" dirty="0" smtClean="0">
                <a:latin typeface="Times New Roman" pitchFamily="18" charset="0"/>
              </a:rPr>
              <a:t>.</a:t>
            </a:r>
          </a:p>
          <a:p>
            <a:pPr algn="just"/>
            <a:r>
              <a:rPr lang="en-IN" sz="3000" dirty="0" smtClean="0">
                <a:latin typeface="Times New Roman" pitchFamily="18" charset="0"/>
              </a:rPr>
              <a:t>The </a:t>
            </a:r>
            <a:r>
              <a:rPr lang="en-IN" sz="3000" dirty="0">
                <a:latin typeface="Times New Roman" pitchFamily="18" charset="0"/>
              </a:rPr>
              <a:t>assumption of an upright posture moved the head from more directly above the spinal column and the larynx dropped to lower position . </a:t>
            </a:r>
          </a:p>
        </p:txBody>
      </p:sp>
    </p:spTree>
    <p:extLst>
      <p:ext uri="{BB962C8B-B14F-4D97-AF65-F5344CB8AC3E}">
        <p14:creationId xmlns:p14="http://schemas.microsoft.com/office/powerpoint/2010/main" val="1448617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0070C0"/>
                </a:solidFill>
                <a:latin typeface="Times New Roman" pitchFamily="18" charset="0"/>
              </a:rPr>
              <a:t>CONCLUSION</a:t>
            </a:r>
            <a:endParaRPr lang="en-IN" sz="3200" dirty="0"/>
          </a:p>
        </p:txBody>
      </p:sp>
      <p:sp>
        <p:nvSpPr>
          <p:cNvPr id="3" name="Content Placeholder 2"/>
          <p:cNvSpPr>
            <a:spLocks noGrp="1"/>
          </p:cNvSpPr>
          <p:nvPr>
            <p:ph idx="1"/>
          </p:nvPr>
        </p:nvSpPr>
        <p:spPr/>
        <p:txBody>
          <a:bodyPr>
            <a:normAutofit/>
          </a:bodyPr>
          <a:lstStyle/>
          <a:p>
            <a:pPr algn="just"/>
            <a:r>
              <a:rPr lang="en-IN" sz="3000" dirty="0">
                <a:latin typeface="Times New Roman" pitchFamily="18" charset="0"/>
              </a:rPr>
              <a:t>As a solution to the puzzle of the origins of language this innateness hypothesis would seem to point to something in human genetics, possibly a crucial mutation , as the sources. </a:t>
            </a:r>
            <a:endParaRPr lang="en-IN" sz="3000" dirty="0" smtClean="0">
              <a:latin typeface="Times New Roman" pitchFamily="18" charset="0"/>
            </a:endParaRPr>
          </a:p>
          <a:p>
            <a:pPr algn="just"/>
            <a:r>
              <a:rPr lang="en-IN" sz="3000" dirty="0" smtClean="0">
                <a:latin typeface="Times New Roman" pitchFamily="18" charset="0"/>
              </a:rPr>
              <a:t>We </a:t>
            </a:r>
            <a:r>
              <a:rPr lang="en-IN" sz="3000" dirty="0">
                <a:latin typeface="Times New Roman" pitchFamily="18" charset="0"/>
              </a:rPr>
              <a:t>are indeed the only creatures with this special capacity for language , then it will be impossible for any other creature to produce or understand language.</a:t>
            </a:r>
          </a:p>
        </p:txBody>
      </p:sp>
    </p:spTree>
    <p:extLst>
      <p:ext uri="{BB962C8B-B14F-4D97-AF65-F5344CB8AC3E}">
        <p14:creationId xmlns:p14="http://schemas.microsoft.com/office/powerpoint/2010/main" val="178086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5776" y="3068960"/>
            <a:ext cx="4320480" cy="553998"/>
          </a:xfrm>
          <a:prstGeom prst="rect">
            <a:avLst/>
          </a:prstGeom>
        </p:spPr>
        <p:txBody>
          <a:bodyPr wrap="square">
            <a:spAutoFit/>
          </a:bodyPr>
          <a:lstStyle/>
          <a:p>
            <a:pPr algn="ctr"/>
            <a:r>
              <a:rPr lang="en-IN" sz="3000" dirty="0">
                <a:solidFill>
                  <a:srgbClr val="FF0000"/>
                </a:solidFill>
                <a:latin typeface="Times New Roman" pitchFamily="18" charset="0"/>
              </a:rPr>
              <a:t>THANK YOU!...</a:t>
            </a:r>
          </a:p>
        </p:txBody>
      </p:sp>
    </p:spTree>
    <p:extLst>
      <p:ext uri="{BB962C8B-B14F-4D97-AF65-F5344CB8AC3E}">
        <p14:creationId xmlns:p14="http://schemas.microsoft.com/office/powerpoint/2010/main" val="5522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2856"/>
            <a:ext cx="8229600" cy="2088232"/>
          </a:xfrm>
        </p:spPr>
        <p:txBody>
          <a:bodyPr>
            <a:normAutofit/>
          </a:bodyPr>
          <a:lstStyle/>
          <a:p>
            <a:r>
              <a:rPr lang="en-IN" sz="3200" dirty="0" smtClean="0">
                <a:latin typeface="Times New Roman" pitchFamily="18" charset="0"/>
              </a:rPr>
              <a:t>UNIT </a:t>
            </a:r>
            <a:r>
              <a:rPr lang="en-IN" sz="3200" smtClean="0">
                <a:latin typeface="Times New Roman" pitchFamily="18" charset="0"/>
              </a:rPr>
              <a:t>-I</a:t>
            </a:r>
            <a:endParaRPr lang="en-IN" sz="3200" dirty="0">
              <a:latin typeface="Times New Roman" pitchFamily="18" charset="0"/>
            </a:endParaRPr>
          </a:p>
        </p:txBody>
      </p:sp>
    </p:spTree>
    <p:extLst>
      <p:ext uri="{BB962C8B-B14F-4D97-AF65-F5344CB8AC3E}">
        <p14:creationId xmlns:p14="http://schemas.microsoft.com/office/powerpoint/2010/main" val="343688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IN" sz="3200" b="1" dirty="0"/>
              <a:t> </a:t>
            </a:r>
            <a:r>
              <a:rPr lang="en-IN" sz="3200" b="1" dirty="0" smtClean="0">
                <a:solidFill>
                  <a:srgbClr val="0070C0"/>
                </a:solidFill>
                <a:latin typeface="Times New Roman" pitchFamily="18" charset="0"/>
              </a:rPr>
              <a:t>INTRODUCTION</a:t>
            </a:r>
            <a:r>
              <a:rPr lang="en-IN" sz="3200" dirty="0">
                <a:solidFill>
                  <a:srgbClr val="0070C0"/>
                </a:solidFill>
                <a:latin typeface="Times New Roman" pitchFamily="18" charset="0"/>
              </a:rPr>
              <a:t/>
            </a:r>
            <a:br>
              <a:rPr lang="en-IN" sz="3200" dirty="0">
                <a:solidFill>
                  <a:srgbClr val="0070C0"/>
                </a:solidFill>
                <a:latin typeface="Times New Roman" pitchFamily="18" charset="0"/>
              </a:rPr>
            </a:br>
            <a:endParaRPr lang="en-IN" sz="3200" dirty="0">
              <a:solidFill>
                <a:srgbClr val="0070C0"/>
              </a:solidFill>
              <a:latin typeface="Times New Roman" pitchFamily="18" charset="0"/>
            </a:endParaRPr>
          </a:p>
        </p:txBody>
      </p:sp>
      <p:sp>
        <p:nvSpPr>
          <p:cNvPr id="3" name="Content Placeholder 2"/>
          <p:cNvSpPr>
            <a:spLocks noGrp="1"/>
          </p:cNvSpPr>
          <p:nvPr>
            <p:ph idx="1"/>
          </p:nvPr>
        </p:nvSpPr>
        <p:spPr>
          <a:xfrm>
            <a:off x="457200" y="980728"/>
            <a:ext cx="8229600" cy="5145435"/>
          </a:xfrm>
        </p:spPr>
        <p:txBody>
          <a:bodyPr>
            <a:normAutofit lnSpcReduction="10000"/>
          </a:bodyPr>
          <a:lstStyle/>
          <a:p>
            <a:endParaRPr lang="en-IN" dirty="0"/>
          </a:p>
          <a:p>
            <a:pPr algn="just"/>
            <a:r>
              <a:rPr lang="en-IN" sz="2800" dirty="0" smtClean="0">
                <a:latin typeface="Times New Roman" pitchFamily="18" charset="0"/>
              </a:rPr>
              <a:t>Thomas</a:t>
            </a:r>
            <a:r>
              <a:rPr lang="en-IN" sz="3000" dirty="0" smtClean="0">
                <a:latin typeface="Times New Roman" pitchFamily="18" charset="0"/>
              </a:rPr>
              <a:t> </a:t>
            </a:r>
            <a:r>
              <a:rPr lang="en-IN" sz="3000" dirty="0">
                <a:latin typeface="Times New Roman" pitchFamily="18" charset="0"/>
              </a:rPr>
              <a:t>Sebeok and Noam Chomsky are the acknowledged founding fathers of two research fields which are known respectively as Biosemiotics and Biolinguistics and which have been developed in parallel during the past 50years. </a:t>
            </a:r>
            <a:endParaRPr lang="en-IN" sz="3000" dirty="0" smtClean="0">
              <a:latin typeface="Times New Roman" pitchFamily="18" charset="0"/>
            </a:endParaRPr>
          </a:p>
          <a:p>
            <a:pPr algn="just"/>
            <a:r>
              <a:rPr lang="en-IN" sz="3000" dirty="0" smtClean="0">
                <a:latin typeface="Times New Roman" pitchFamily="18" charset="0"/>
              </a:rPr>
              <a:t>Both </a:t>
            </a:r>
            <a:r>
              <a:rPr lang="en-IN" sz="3000" dirty="0">
                <a:latin typeface="Times New Roman" pitchFamily="18" charset="0"/>
              </a:rPr>
              <a:t>fields claim that language has biological roots and must be studied as a natural phenomenon, thus bringing to an end the old divide between nature and </a:t>
            </a:r>
            <a:r>
              <a:rPr lang="en-IN" sz="3000" dirty="0" smtClean="0">
                <a:latin typeface="Times New Roman" pitchFamily="18" charset="0"/>
              </a:rPr>
              <a:t>culture.</a:t>
            </a:r>
          </a:p>
          <a:p>
            <a:endParaRPr lang="en-IN" sz="3000" dirty="0">
              <a:latin typeface="Times New Roman" pitchFamily="18" charset="0"/>
            </a:endParaRPr>
          </a:p>
        </p:txBody>
      </p:sp>
    </p:spTree>
    <p:extLst>
      <p:ext uri="{BB962C8B-B14F-4D97-AF65-F5344CB8AC3E}">
        <p14:creationId xmlns:p14="http://schemas.microsoft.com/office/powerpoint/2010/main" val="49544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0070C0"/>
                </a:solidFill>
                <a:latin typeface="Times New Roman" pitchFamily="18" charset="0"/>
              </a:rPr>
              <a:t>Contd</a:t>
            </a:r>
            <a:r>
              <a:rPr lang="en-IN" sz="3500" dirty="0" smtClean="0">
                <a:solidFill>
                  <a:srgbClr val="0070C0"/>
                </a:solidFill>
                <a:latin typeface="Times New Roman" pitchFamily="18" charset="0"/>
              </a:rPr>
              <a:t>…</a:t>
            </a:r>
            <a:endParaRPr lang="en-IN" sz="3500" dirty="0">
              <a:solidFill>
                <a:srgbClr val="0070C0"/>
              </a:solidFill>
              <a:latin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rPr>
              <a:t>They</a:t>
            </a:r>
            <a:r>
              <a:rPr lang="en-IN" sz="3000" dirty="0">
                <a:latin typeface="Times New Roman" pitchFamily="18" charset="0"/>
              </a:rPr>
              <a:t> both regard language as a faculty, or a modelling system, that appeared rapidly in the history of life and probably evolved as an exaptation from previous animal systems. </a:t>
            </a:r>
            <a:endParaRPr lang="en-IN" sz="3000" dirty="0" smtClean="0">
              <a:latin typeface="Times New Roman" pitchFamily="18" charset="0"/>
            </a:endParaRPr>
          </a:p>
          <a:p>
            <a:pPr algn="just"/>
            <a:r>
              <a:rPr lang="en-IN" sz="3000" dirty="0" smtClean="0">
                <a:latin typeface="Times New Roman" pitchFamily="18" charset="0"/>
              </a:rPr>
              <a:t>Both </a:t>
            </a:r>
            <a:r>
              <a:rPr lang="en-IN" sz="3000" dirty="0">
                <a:latin typeface="Times New Roman" pitchFamily="18" charset="0"/>
              </a:rPr>
              <a:t>accept that the fundamental characteristic of language is recursion, the ability to generate an unlimited number of structures from a finite set of elements (the property of ‘discrete infinity’)</a:t>
            </a:r>
          </a:p>
        </p:txBody>
      </p:sp>
    </p:spTree>
    <p:extLst>
      <p:ext uri="{BB962C8B-B14F-4D97-AF65-F5344CB8AC3E}">
        <p14:creationId xmlns:p14="http://schemas.microsoft.com/office/powerpoint/2010/main" val="167240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500" dirty="0" smtClean="0">
                <a:solidFill>
                  <a:srgbClr val="0070C0"/>
                </a:solidFill>
                <a:latin typeface="Times New Roman" pitchFamily="18" charset="0"/>
              </a:rPr>
              <a:t>Contd…</a:t>
            </a:r>
            <a:endParaRPr lang="en-IN" sz="3500" dirty="0">
              <a:solidFill>
                <a:srgbClr val="0070C0"/>
              </a:solidFill>
              <a:latin typeface="Times New Roman" pitchFamily="18" charset="0"/>
            </a:endParaRPr>
          </a:p>
        </p:txBody>
      </p:sp>
      <p:sp>
        <p:nvSpPr>
          <p:cNvPr id="3" name="Content Placeholder 2"/>
          <p:cNvSpPr>
            <a:spLocks noGrp="1"/>
          </p:cNvSpPr>
          <p:nvPr>
            <p:ph idx="1"/>
          </p:nvPr>
        </p:nvSpPr>
        <p:spPr/>
        <p:txBody>
          <a:bodyPr>
            <a:normAutofit/>
          </a:bodyPr>
          <a:lstStyle/>
          <a:p>
            <a:pPr algn="just"/>
            <a:r>
              <a:rPr lang="en-IN" sz="3000" dirty="0">
                <a:latin typeface="Times New Roman" pitchFamily="18" charset="0"/>
              </a:rPr>
              <a:t>Both accept that human beings are born with a </a:t>
            </a:r>
            <a:r>
              <a:rPr lang="en-IN" sz="2800" dirty="0">
                <a:latin typeface="Times New Roman" pitchFamily="18" charset="0"/>
              </a:rPr>
              <a:t>predisposition</a:t>
            </a:r>
            <a:r>
              <a:rPr lang="en-IN" sz="3000" dirty="0">
                <a:latin typeface="Times New Roman" pitchFamily="18" charset="0"/>
              </a:rPr>
              <a:t> to acquire language in a few years and without apparent efforts (the innate component of language). </a:t>
            </a:r>
            <a:endParaRPr lang="en-IN" sz="3000" dirty="0" smtClean="0">
              <a:latin typeface="Times New Roman" pitchFamily="18" charset="0"/>
            </a:endParaRPr>
          </a:p>
          <a:p>
            <a:pPr algn="just"/>
            <a:r>
              <a:rPr lang="en-IN" sz="3000" dirty="0" smtClean="0">
                <a:latin typeface="Times New Roman" pitchFamily="18" charset="0"/>
              </a:rPr>
              <a:t>In </a:t>
            </a:r>
            <a:r>
              <a:rPr lang="en-IN" sz="3000" dirty="0">
                <a:latin typeface="Times New Roman" pitchFamily="18" charset="0"/>
              </a:rPr>
              <a:t>addition to similarities, however, there are also substantial differences between the two fields, and it is an historical fact that Sebeok and Chomsky made no attempt at resolving them.</a:t>
            </a:r>
          </a:p>
        </p:txBody>
      </p:sp>
    </p:spTree>
    <p:extLst>
      <p:ext uri="{BB962C8B-B14F-4D97-AF65-F5344CB8AC3E}">
        <p14:creationId xmlns:p14="http://schemas.microsoft.com/office/powerpoint/2010/main" val="167240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r>
              <a:rPr lang="en-IN" sz="2800" b="1" dirty="0" smtClean="0">
                <a:solidFill>
                  <a:srgbClr val="0070C0"/>
                </a:solidFill>
                <a:latin typeface="Times New Roman" pitchFamily="18" charset="0"/>
              </a:rPr>
              <a:t>BIOSEMIOTICS AND BIOLINGUISTICS</a:t>
            </a:r>
            <a:r>
              <a:rPr lang="en-IN" sz="2800" dirty="0" smtClean="0"/>
              <a:t/>
            </a:r>
            <a:br>
              <a:rPr lang="en-IN" sz="2800" dirty="0" smtClean="0"/>
            </a:br>
            <a:endParaRPr lang="en-IN" sz="2800" dirty="0">
              <a:latin typeface="Times New Roman" pitchFamily="18" charset="0"/>
            </a:endParaRPr>
          </a:p>
        </p:txBody>
      </p:sp>
      <p:sp>
        <p:nvSpPr>
          <p:cNvPr id="3" name="Content Placeholder 2"/>
          <p:cNvSpPr>
            <a:spLocks noGrp="1"/>
          </p:cNvSpPr>
          <p:nvPr>
            <p:ph idx="1"/>
          </p:nvPr>
        </p:nvSpPr>
        <p:spPr>
          <a:xfrm>
            <a:off x="457200" y="908720"/>
            <a:ext cx="8363272" cy="5217443"/>
          </a:xfrm>
        </p:spPr>
        <p:txBody>
          <a:bodyPr>
            <a:normAutofit fontScale="85000" lnSpcReduction="10000"/>
          </a:bodyPr>
          <a:lstStyle/>
          <a:p>
            <a:endParaRPr lang="en-IN" sz="2800" dirty="0"/>
          </a:p>
          <a:p>
            <a:pPr algn="just">
              <a:lnSpc>
                <a:spcPct val="120000"/>
              </a:lnSpc>
            </a:pPr>
            <a:r>
              <a:rPr lang="en-IN" dirty="0" smtClean="0">
                <a:latin typeface="Times New Roman" pitchFamily="18" charset="0"/>
              </a:rPr>
              <a:t>These </a:t>
            </a:r>
            <a:r>
              <a:rPr lang="en-IN" dirty="0">
                <a:latin typeface="Times New Roman" pitchFamily="18" charset="0"/>
              </a:rPr>
              <a:t>two separate disciplines, and yet in the case of language they are studying the same phenomenon, so it should be possible to bring them </a:t>
            </a:r>
            <a:r>
              <a:rPr lang="en-IN" dirty="0" smtClean="0">
                <a:latin typeface="Times New Roman" pitchFamily="18" charset="0"/>
              </a:rPr>
              <a:t>together.</a:t>
            </a:r>
          </a:p>
          <a:p>
            <a:pPr algn="just">
              <a:lnSpc>
                <a:spcPct val="120000"/>
              </a:lnSpc>
            </a:pPr>
            <a:r>
              <a:rPr lang="en-IN" dirty="0" smtClean="0">
                <a:latin typeface="Times New Roman" pitchFamily="18" charset="0"/>
              </a:rPr>
              <a:t>More </a:t>
            </a:r>
            <a:r>
              <a:rPr lang="en-IN" dirty="0">
                <a:latin typeface="Times New Roman" pitchFamily="18" charset="0"/>
              </a:rPr>
              <a:t>precisely, it suggests that the brain wiring processes that take place in all phases of human ontogenesis (embryonic, foetal, infant and child </a:t>
            </a:r>
            <a:r>
              <a:rPr lang="en-IN" dirty="0" smtClean="0">
                <a:latin typeface="Times New Roman" pitchFamily="18" charset="0"/>
              </a:rPr>
              <a:t>development</a:t>
            </a:r>
            <a:r>
              <a:rPr lang="en-IN" dirty="0">
                <a:latin typeface="Times New Roman" pitchFamily="18" charset="0"/>
              </a:rPr>
              <a:t>) are based on organic codes, and it is the step-by-step appearance of these brain-wiring codes, in a condition that is referred to as cerebra bifida, that holds the key to the origin of language.</a:t>
            </a:r>
          </a:p>
        </p:txBody>
      </p:sp>
    </p:spTree>
    <p:extLst>
      <p:ext uri="{BB962C8B-B14F-4D97-AF65-F5344CB8AC3E}">
        <p14:creationId xmlns:p14="http://schemas.microsoft.com/office/powerpoint/2010/main" val="105688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smtClean="0">
                <a:solidFill>
                  <a:srgbClr val="0070C0"/>
                </a:solidFill>
                <a:latin typeface="Times New Roman" pitchFamily="18" charset="0"/>
              </a:rPr>
              <a:t>PHYSICAL ADAPTATION SOURCE</a:t>
            </a:r>
            <a:r>
              <a:rPr lang="en-IN" sz="3500" dirty="0" smtClean="0">
                <a:solidFill>
                  <a:srgbClr val="0070C0"/>
                </a:solidFill>
                <a:latin typeface="Times New Roman" pitchFamily="18" charset="0"/>
              </a:rPr>
              <a:t/>
            </a:r>
            <a:br>
              <a:rPr lang="en-IN" sz="3500" dirty="0" smtClean="0">
                <a:solidFill>
                  <a:srgbClr val="0070C0"/>
                </a:solidFill>
                <a:latin typeface="Times New Roman" pitchFamily="18" charset="0"/>
              </a:rPr>
            </a:br>
            <a:endParaRPr lang="en-IN" sz="3500" dirty="0">
              <a:solidFill>
                <a:srgbClr val="0070C0"/>
              </a:solidFill>
              <a:latin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lnSpc>
                <a:spcPct val="120000"/>
              </a:lnSpc>
            </a:pPr>
            <a:r>
              <a:rPr lang="en-IN" dirty="0" smtClean="0">
                <a:latin typeface="Times New Roman" pitchFamily="18" charset="0"/>
              </a:rPr>
              <a:t>At </a:t>
            </a:r>
            <a:r>
              <a:rPr lang="en-IN" dirty="0">
                <a:latin typeface="Times New Roman" pitchFamily="18" charset="0"/>
              </a:rPr>
              <a:t>some early stage</a:t>
            </a:r>
            <a:r>
              <a:rPr lang="en-IN" dirty="0" smtClean="0">
                <a:latin typeface="Times New Roman" pitchFamily="18" charset="0"/>
              </a:rPr>
              <a:t>, our </a:t>
            </a:r>
            <a:r>
              <a:rPr lang="en-IN" dirty="0">
                <a:latin typeface="Times New Roman" pitchFamily="18" charset="0"/>
              </a:rPr>
              <a:t>ancestors made a very significant transition to an upright posture</a:t>
            </a:r>
            <a:r>
              <a:rPr lang="en-IN" dirty="0" smtClean="0">
                <a:latin typeface="Times New Roman" pitchFamily="18" charset="0"/>
              </a:rPr>
              <a:t>, on </a:t>
            </a:r>
            <a:r>
              <a:rPr lang="en-IN" dirty="0">
                <a:latin typeface="Times New Roman" pitchFamily="18" charset="0"/>
              </a:rPr>
              <a:t>feet locomotion</a:t>
            </a:r>
            <a:r>
              <a:rPr lang="en-IN" dirty="0" smtClean="0">
                <a:latin typeface="Times New Roman" pitchFamily="18" charset="0"/>
              </a:rPr>
              <a:t>, a </a:t>
            </a:r>
            <a:r>
              <a:rPr lang="en-IN" dirty="0">
                <a:latin typeface="Times New Roman" pitchFamily="18" charset="0"/>
              </a:rPr>
              <a:t>revise role for the front </a:t>
            </a:r>
            <a:r>
              <a:rPr lang="en-IN" dirty="0" smtClean="0">
                <a:latin typeface="Times New Roman" pitchFamily="18" charset="0"/>
              </a:rPr>
              <a:t>limbs.</a:t>
            </a:r>
          </a:p>
          <a:p>
            <a:pPr algn="just">
              <a:lnSpc>
                <a:spcPct val="120000"/>
              </a:lnSpc>
            </a:pPr>
            <a:r>
              <a:rPr lang="en-IN" dirty="0" smtClean="0">
                <a:latin typeface="Times New Roman" pitchFamily="18" charset="0"/>
              </a:rPr>
              <a:t>Some </a:t>
            </a:r>
            <a:r>
              <a:rPr lang="en-IN" dirty="0">
                <a:latin typeface="Times New Roman" pitchFamily="18" charset="0"/>
              </a:rPr>
              <a:t>effects of this type of change can be seen in physical differences between the skull of gorilla and that of Neanderthal man from around 60,000 years </a:t>
            </a:r>
            <a:r>
              <a:rPr lang="en-IN" dirty="0" smtClean="0">
                <a:latin typeface="Times New Roman" pitchFamily="18" charset="0"/>
              </a:rPr>
              <a:t>ago.</a:t>
            </a:r>
          </a:p>
          <a:p>
            <a:pPr algn="just">
              <a:lnSpc>
                <a:spcPct val="120000"/>
              </a:lnSpc>
            </a:pPr>
            <a:r>
              <a:rPr lang="en-IN" dirty="0" smtClean="0">
                <a:latin typeface="Times New Roman" pitchFamily="18" charset="0"/>
              </a:rPr>
              <a:t>By </a:t>
            </a:r>
            <a:r>
              <a:rPr lang="en-IN" dirty="0">
                <a:latin typeface="Times New Roman" pitchFamily="18" charset="0"/>
              </a:rPr>
              <a:t>themselves such, features </a:t>
            </a:r>
            <a:r>
              <a:rPr lang="en-IN" dirty="0" smtClean="0">
                <a:latin typeface="Times New Roman" pitchFamily="18" charset="0"/>
              </a:rPr>
              <a:t>wouldn’t </a:t>
            </a:r>
            <a:r>
              <a:rPr lang="en-IN" dirty="0">
                <a:latin typeface="Times New Roman" pitchFamily="18" charset="0"/>
              </a:rPr>
              <a:t>guarantee speech</a:t>
            </a:r>
            <a:r>
              <a:rPr lang="en-IN" dirty="0" smtClean="0">
                <a:latin typeface="Times New Roman" pitchFamily="18" charset="0"/>
              </a:rPr>
              <a:t>, but </a:t>
            </a:r>
            <a:r>
              <a:rPr lang="en-IN" dirty="0">
                <a:latin typeface="Times New Roman" pitchFamily="18" charset="0"/>
              </a:rPr>
              <a:t>they are good clues that a creature with such features probably has the capacity of speech. </a:t>
            </a:r>
          </a:p>
          <a:p>
            <a:endParaRPr lang="en-IN" dirty="0"/>
          </a:p>
        </p:txBody>
      </p:sp>
    </p:spTree>
    <p:extLst>
      <p:ext uri="{BB962C8B-B14F-4D97-AF65-F5344CB8AC3E}">
        <p14:creationId xmlns:p14="http://schemas.microsoft.com/office/powerpoint/2010/main" val="363258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latin typeface="Times New Roman" pitchFamily="18" charset="0"/>
              </a:rPr>
              <a:t> </a:t>
            </a:r>
            <a:r>
              <a:rPr lang="en-IN" sz="3200" b="1" dirty="0" smtClean="0">
                <a:solidFill>
                  <a:srgbClr val="0070C0"/>
                </a:solidFill>
                <a:latin typeface="Times New Roman" pitchFamily="18" charset="0"/>
              </a:rPr>
              <a:t>TEETH AND LIPS</a:t>
            </a:r>
            <a:endParaRPr lang="en-IN" sz="3200" b="1" dirty="0">
              <a:latin typeface="Times New Roman" pitchFamily="18" charset="0"/>
            </a:endParaRPr>
          </a:p>
        </p:txBody>
      </p:sp>
      <p:sp>
        <p:nvSpPr>
          <p:cNvPr id="3" name="Content Placeholder 2"/>
          <p:cNvSpPr>
            <a:spLocks noGrp="1"/>
          </p:cNvSpPr>
          <p:nvPr>
            <p:ph idx="1"/>
          </p:nvPr>
        </p:nvSpPr>
        <p:spPr/>
        <p:txBody>
          <a:bodyPr>
            <a:normAutofit/>
          </a:bodyPr>
          <a:lstStyle/>
          <a:p>
            <a:r>
              <a:rPr lang="en-IN" sz="3000" dirty="0" smtClean="0">
                <a:latin typeface="Times New Roman" pitchFamily="18" charset="0"/>
              </a:rPr>
              <a:t>Teeth </a:t>
            </a:r>
            <a:r>
              <a:rPr lang="en-IN" sz="3000" dirty="0">
                <a:latin typeface="Times New Roman" pitchFamily="18" charset="0"/>
              </a:rPr>
              <a:t>are very helpful in making sounds such as </a:t>
            </a:r>
            <a:r>
              <a:rPr lang="en-IN" sz="3000" dirty="0" smtClean="0">
                <a:latin typeface="Times New Roman" pitchFamily="18" charset="0"/>
              </a:rPr>
              <a:t>f/v.</a:t>
            </a:r>
          </a:p>
          <a:p>
            <a:r>
              <a:rPr lang="en-IN" sz="3000" dirty="0" smtClean="0">
                <a:latin typeface="Times New Roman" pitchFamily="18" charset="0"/>
              </a:rPr>
              <a:t>Human </a:t>
            </a:r>
            <a:r>
              <a:rPr lang="en-IN" sz="3000" dirty="0">
                <a:latin typeface="Times New Roman" pitchFamily="18" charset="0"/>
              </a:rPr>
              <a:t>lips have much more intricate muscle inter –</a:t>
            </a:r>
            <a:r>
              <a:rPr lang="en-IN" sz="2800" dirty="0">
                <a:latin typeface="Times New Roman" pitchFamily="18" charset="0"/>
              </a:rPr>
              <a:t>lacing</a:t>
            </a:r>
            <a:r>
              <a:rPr lang="en-IN" sz="3000" dirty="0">
                <a:latin typeface="Times New Roman" pitchFamily="18" charset="0"/>
              </a:rPr>
              <a:t> then is founding other primates and their resulting flexibility certainly helps making sounds like p</a:t>
            </a:r>
            <a:r>
              <a:rPr lang="en-IN" sz="3000" dirty="0" smtClean="0">
                <a:latin typeface="Times New Roman" pitchFamily="18" charset="0"/>
              </a:rPr>
              <a:t>, b, and </a:t>
            </a:r>
            <a:r>
              <a:rPr lang="en-IN" sz="3000" dirty="0">
                <a:latin typeface="Times New Roman" pitchFamily="18" charset="0"/>
              </a:rPr>
              <a:t>m. </a:t>
            </a:r>
          </a:p>
          <a:p>
            <a:endParaRPr lang="en-IN" sz="3000" dirty="0">
              <a:latin typeface="Times New Roman" pitchFamily="18" charset="0"/>
            </a:endParaRPr>
          </a:p>
        </p:txBody>
      </p:sp>
    </p:spTree>
    <p:extLst>
      <p:ext uri="{BB962C8B-B14F-4D97-AF65-F5344CB8AC3E}">
        <p14:creationId xmlns:p14="http://schemas.microsoft.com/office/powerpoint/2010/main" val="4263450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0070C0"/>
                </a:solidFill>
                <a:latin typeface="Times New Roman" pitchFamily="18" charset="0"/>
              </a:rPr>
              <a:t>MOUTH</a:t>
            </a:r>
            <a:r>
              <a:rPr lang="en-IN" sz="2800" b="1" dirty="0" smtClean="0">
                <a:solidFill>
                  <a:srgbClr val="0070C0"/>
                </a:solidFill>
                <a:latin typeface="Times New Roman" pitchFamily="18" charset="0"/>
              </a:rPr>
              <a:t> AND TONGUE </a:t>
            </a:r>
            <a:r>
              <a:rPr lang="en-IN" sz="3500" b="1" dirty="0" smtClean="0">
                <a:solidFill>
                  <a:srgbClr val="0070C0"/>
                </a:solidFill>
                <a:latin typeface="Times New Roman" pitchFamily="18" charset="0"/>
              </a:rPr>
              <a:t/>
            </a:r>
            <a:br>
              <a:rPr lang="en-IN" sz="3500" b="1" dirty="0" smtClean="0">
                <a:solidFill>
                  <a:srgbClr val="0070C0"/>
                </a:solidFill>
                <a:latin typeface="Times New Roman" pitchFamily="18" charset="0"/>
              </a:rPr>
            </a:br>
            <a:endParaRPr lang="en-IN" sz="3500" b="1" dirty="0">
              <a:solidFill>
                <a:srgbClr val="0070C0"/>
              </a:solidFill>
              <a:latin typeface="Times New Roman" pitchFamily="18" charset="0"/>
            </a:endParaRPr>
          </a:p>
        </p:txBody>
      </p:sp>
      <p:sp>
        <p:nvSpPr>
          <p:cNvPr id="3" name="Content Placeholder 2"/>
          <p:cNvSpPr>
            <a:spLocks noGrp="1"/>
          </p:cNvSpPr>
          <p:nvPr>
            <p:ph idx="1"/>
          </p:nvPr>
        </p:nvSpPr>
        <p:spPr/>
        <p:txBody>
          <a:bodyPr/>
          <a:lstStyle/>
          <a:p>
            <a:pPr algn="just"/>
            <a:r>
              <a:rPr lang="en-IN" sz="3000" dirty="0" smtClean="0">
                <a:latin typeface="Times New Roman" pitchFamily="18" charset="0"/>
              </a:rPr>
              <a:t>Humans </a:t>
            </a:r>
            <a:r>
              <a:rPr lang="en-IN" sz="3000" dirty="0">
                <a:latin typeface="Times New Roman" pitchFamily="18" charset="0"/>
              </a:rPr>
              <a:t>have a shorter ,thicker and more muscular tongue that can be used to shape wide </a:t>
            </a:r>
            <a:r>
              <a:rPr lang="en-IN" sz="3000" dirty="0" smtClean="0">
                <a:latin typeface="Times New Roman" pitchFamily="18" charset="0"/>
              </a:rPr>
              <a:t>variety </a:t>
            </a:r>
            <a:r>
              <a:rPr lang="en-IN" sz="3000" dirty="0">
                <a:latin typeface="Times New Roman" pitchFamily="18" charset="0"/>
              </a:rPr>
              <a:t>of sounds inside oral </a:t>
            </a:r>
            <a:r>
              <a:rPr lang="en-IN" sz="3000" dirty="0" smtClean="0">
                <a:latin typeface="Times New Roman" pitchFamily="18" charset="0"/>
              </a:rPr>
              <a:t>cavity.</a:t>
            </a:r>
          </a:p>
          <a:p>
            <a:pPr algn="just"/>
            <a:r>
              <a:rPr lang="en-IN" sz="3000" dirty="0" smtClean="0">
                <a:latin typeface="Times New Roman" pitchFamily="18" charset="0"/>
              </a:rPr>
              <a:t>More </a:t>
            </a:r>
            <a:r>
              <a:rPr lang="en-IN" sz="3000" dirty="0">
                <a:latin typeface="Times New Roman" pitchFamily="18" charset="0"/>
              </a:rPr>
              <a:t>intricate muscle interlacing in the lips and mouth, capable of a wider range of shapes and a more rapid and powerful delivery of sounds. </a:t>
            </a:r>
          </a:p>
          <a:p>
            <a:endParaRPr lang="en-IN" dirty="0"/>
          </a:p>
        </p:txBody>
      </p:sp>
    </p:spTree>
    <p:extLst>
      <p:ext uri="{BB962C8B-B14F-4D97-AF65-F5344CB8AC3E}">
        <p14:creationId xmlns:p14="http://schemas.microsoft.com/office/powerpoint/2010/main" val="2546906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639</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QUEENS COLLEGE OF ARTS AND SCIENCE FOR WOMEN  PUNALKULAM, NEAR THANJAVUR</vt:lpstr>
      <vt:lpstr>UNIT -I</vt:lpstr>
      <vt:lpstr> INTRODUCTION </vt:lpstr>
      <vt:lpstr>Contd…</vt:lpstr>
      <vt:lpstr>Contd…</vt:lpstr>
      <vt:lpstr>BIOSEMIOTICS AND BIOLINGUISTICS </vt:lpstr>
      <vt:lpstr>PHYSICAL ADAPTATION SOURCE </vt:lpstr>
      <vt:lpstr> TEETH AND LIPS</vt:lpstr>
      <vt:lpstr>MOUTH AND TONGUE  </vt:lpstr>
      <vt:lpstr>LARYNX AND PHARYNX</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QUEENS COLLEGE OF ARTS AND SCIENCE FOR WOMEN, PUNALKUALAM NEAR THANJAVUR</dc:title>
  <dc:creator>admin</dc:creator>
  <cp:lastModifiedBy>admin</cp:lastModifiedBy>
  <cp:revision>19</cp:revision>
  <dcterms:created xsi:type="dcterms:W3CDTF">2020-05-28T13:53:07Z</dcterms:created>
  <dcterms:modified xsi:type="dcterms:W3CDTF">2020-06-17T09:26:06Z</dcterms:modified>
</cp:coreProperties>
</file>