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06EC1-099C-4E16-9953-6450644837D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374682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06EC1-099C-4E16-9953-6450644837D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1300429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06EC1-099C-4E16-9953-6450644837D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121035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06EC1-099C-4E16-9953-6450644837D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353075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06EC1-099C-4E16-9953-6450644837D8}"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268657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06EC1-099C-4E16-9953-6450644837D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80099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06EC1-099C-4E16-9953-6450644837D8}"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1337085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06EC1-099C-4E16-9953-6450644837D8}"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102439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06EC1-099C-4E16-9953-6450644837D8}"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52527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06EC1-099C-4E16-9953-6450644837D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290134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06EC1-099C-4E16-9953-6450644837D8}"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7686F-234B-4402-9FAE-C722EF12CAD5}" type="slidenum">
              <a:rPr lang="en-US" smtClean="0"/>
              <a:t>‹#›</a:t>
            </a:fld>
            <a:endParaRPr lang="en-US"/>
          </a:p>
        </p:txBody>
      </p:sp>
    </p:spTree>
    <p:extLst>
      <p:ext uri="{BB962C8B-B14F-4D97-AF65-F5344CB8AC3E}">
        <p14:creationId xmlns:p14="http://schemas.microsoft.com/office/powerpoint/2010/main" val="189992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06EC1-099C-4E16-9953-6450644837D8}" type="datetimeFigureOut">
              <a:rPr lang="en-US" smtClean="0"/>
              <a:t>5/18/2020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7686F-234B-4402-9FAE-C722EF12CAD5}" type="slidenum">
              <a:rPr lang="en-US" smtClean="0"/>
              <a:t>‹#›</a:t>
            </a:fld>
            <a:endParaRPr lang="en-US"/>
          </a:p>
        </p:txBody>
      </p:sp>
    </p:spTree>
    <p:extLst>
      <p:ext uri="{BB962C8B-B14F-4D97-AF65-F5344CB8AC3E}">
        <p14:creationId xmlns:p14="http://schemas.microsoft.com/office/powerpoint/2010/main" val="271162291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gradesaver.com/dr-faustus/study-guide/character-list#mephostophilis"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gradesaver.com/dr-faustus/study-guide/character-list#faustus" TargetMode="External"/><Relationship Id="rId2" Type="http://schemas.openxmlformats.org/officeDocument/2006/relationships/hyperlink" Target="https://www.gradesaver.com/dr-faustus/study-guide/join-now"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gradesaver.com/dr-faustus/study-guide/character-list#cornelius" TargetMode="External"/><Relationship Id="rId2" Type="http://schemas.openxmlformats.org/officeDocument/2006/relationships/hyperlink" Target="https://www.gradesaver.com/dr-faustus/study-guide/character-list#valde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gradesaver.com/dr-faustus/study-guide/character-list#lucifer" TargetMode="External"/><Relationship Id="rId2" Type="http://schemas.openxmlformats.org/officeDocument/2006/relationships/hyperlink" Target="https://www.gradesaver.com/dr-faustus/study-guide/character-list#mephostophili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gradesaver.com/dr-faustus/study-guide/character-list#wagner"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gradesaver.com/dr-faustus/study-guide/character-list#belzebub" TargetMode="External"/><Relationship Id="rId2" Type="http://schemas.openxmlformats.org/officeDocument/2006/relationships/hyperlink" Target="https://www.gradesaver.com/dr-faustus/study-guide/character-list#good-angel-and-evil-ange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nglish_Renaissance_theatre" TargetMode="External"/><Relationship Id="rId7" Type="http://schemas.openxmlformats.org/officeDocument/2006/relationships/hyperlink" Target="https://en.wikipedia.org/wiki/Protagonist" TargetMode="External"/><Relationship Id="rId2" Type="http://schemas.openxmlformats.org/officeDocument/2006/relationships/hyperlink" Target="https://en.wikipedia.org/wiki/Elizabethan_era" TargetMode="External"/><Relationship Id="rId1" Type="http://schemas.openxmlformats.org/officeDocument/2006/relationships/slideLayout" Target="../slideLayouts/slideLayout7.xml"/><Relationship Id="rId6" Type="http://schemas.openxmlformats.org/officeDocument/2006/relationships/hyperlink" Target="https://en.wikipedia.org/wiki/Blank_verse" TargetMode="External"/><Relationship Id="rId5" Type="http://schemas.openxmlformats.org/officeDocument/2006/relationships/hyperlink" Target="https://en.wikipedia.org/wiki/William_Shakespeare" TargetMode="External"/><Relationship Id="rId4" Type="http://schemas.openxmlformats.org/officeDocument/2006/relationships/hyperlink" Target="https://en.wikipedia.org/wiki/Traged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 Faustus</a:t>
            </a:r>
            <a:endParaRPr lang="en-US" dirty="0"/>
          </a:p>
        </p:txBody>
      </p:sp>
      <p:sp>
        <p:nvSpPr>
          <p:cNvPr id="3" name="Subtitle 2"/>
          <p:cNvSpPr>
            <a:spLocks noGrp="1"/>
          </p:cNvSpPr>
          <p:nvPr>
            <p:ph type="subTitle" idx="1"/>
          </p:nvPr>
        </p:nvSpPr>
        <p:spPr/>
        <p:txBody>
          <a:bodyPr/>
          <a:lstStyle/>
          <a:p>
            <a:r>
              <a:rPr lang="en-US" dirty="0" smtClean="0"/>
              <a:t>-Christopher Marlowe</a:t>
            </a:r>
            <a:endParaRPr lang="en-US" dirty="0"/>
          </a:p>
        </p:txBody>
      </p:sp>
    </p:spTree>
    <p:extLst>
      <p:ext uri="{BB962C8B-B14F-4D97-AF65-F5344CB8AC3E}">
        <p14:creationId xmlns:p14="http://schemas.microsoft.com/office/powerpoint/2010/main" val="4075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690336"/>
            <a:ext cx="7239000" cy="1477328"/>
          </a:xfrm>
          <a:prstGeom prst="rect">
            <a:avLst/>
          </a:prstGeom>
        </p:spPr>
        <p:txBody>
          <a:bodyPr wrap="square">
            <a:spAutoFit/>
          </a:bodyPr>
          <a:lstStyle/>
          <a:p>
            <a:r>
              <a:rPr lang="en-US" b="1" dirty="0" smtClean="0"/>
              <a:t>Clown / </a:t>
            </a:r>
            <a:r>
              <a:rPr lang="en-US" b="1" dirty="0" smtClean="0"/>
              <a:t>Robin</a:t>
            </a:r>
          </a:p>
          <a:p>
            <a:endParaRPr lang="en-US" b="1" dirty="0" smtClean="0"/>
          </a:p>
          <a:p>
            <a:r>
              <a:rPr lang="en-US" dirty="0" smtClean="0"/>
              <a:t>Robin learns demon summoning by stealing one of Faustus' books. He is the chief character in a number of scenes that provide comic relief from the main story.</a:t>
            </a:r>
            <a:endParaRPr lang="en-US" dirty="0"/>
          </a:p>
        </p:txBody>
      </p:sp>
    </p:spTree>
    <p:extLst>
      <p:ext uri="{BB962C8B-B14F-4D97-AF65-F5344CB8AC3E}">
        <p14:creationId xmlns:p14="http://schemas.microsoft.com/office/powerpoint/2010/main" val="232907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06320" y="2967335"/>
            <a:ext cx="333136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SUMMARY</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06831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413338"/>
            <a:ext cx="7543800" cy="1754326"/>
          </a:xfrm>
          <a:prstGeom prst="rect">
            <a:avLst/>
          </a:prstGeom>
        </p:spPr>
        <p:txBody>
          <a:bodyPr wrap="square">
            <a:spAutoFit/>
          </a:bodyPr>
          <a:lstStyle/>
          <a:p>
            <a:r>
              <a:rPr lang="en-US" dirty="0" smtClean="0"/>
              <a:t>Doctor Faustus, scholar and lover of beauty, chafes at the bit of human limitation. He seeks to achieve godhood himself, and so he leaves behind the Christian conceptions of human limitation. </a:t>
            </a:r>
            <a:endParaRPr lang="en-US" dirty="0" smtClean="0"/>
          </a:p>
          <a:p>
            <a:endParaRPr lang="en-US" dirty="0"/>
          </a:p>
          <a:p>
            <a:r>
              <a:rPr lang="en-US" dirty="0" smtClean="0"/>
              <a:t>Though </a:t>
            </a:r>
            <a:r>
              <a:rPr lang="en-US" dirty="0" smtClean="0"/>
              <a:t>he fancies himself to be a seeker of Greek greatness, we see quickly that he is not up to the task. </a:t>
            </a:r>
            <a:endParaRPr lang="en-US" dirty="0"/>
          </a:p>
        </p:txBody>
      </p:sp>
    </p:spTree>
    <p:extLst>
      <p:ext uri="{BB962C8B-B14F-4D97-AF65-F5344CB8AC3E}">
        <p14:creationId xmlns:p14="http://schemas.microsoft.com/office/powerpoint/2010/main" val="25353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82341"/>
            <a:ext cx="7162800" cy="3416320"/>
          </a:xfrm>
          <a:prstGeom prst="rect">
            <a:avLst/>
          </a:prstGeom>
        </p:spPr>
        <p:txBody>
          <a:bodyPr wrap="square">
            <a:spAutoFit/>
          </a:bodyPr>
          <a:lstStyle/>
          <a:p>
            <a:r>
              <a:rPr lang="en-US" b="1" dirty="0" smtClean="0"/>
              <a:t>Pride, and </a:t>
            </a:r>
            <a:r>
              <a:rPr lang="en-US" b="1" dirty="0" smtClean="0"/>
              <a:t>Sin</a:t>
            </a:r>
          </a:p>
          <a:p>
            <a:endParaRPr lang="en-US" b="1" dirty="0" smtClean="0"/>
          </a:p>
          <a:p>
            <a:r>
              <a:rPr lang="en-US" dirty="0" smtClean="0"/>
              <a:t>Pride is one of the Seven Deadly Sins, arguable the one that leads to all the others. Within the Christian framework, pride is a lethal motivation because it makes the sinner forget his fallen state. </a:t>
            </a:r>
            <a:endParaRPr lang="en-US" dirty="0" smtClean="0"/>
          </a:p>
          <a:p>
            <a:endParaRPr lang="en-US" dirty="0"/>
          </a:p>
          <a:p>
            <a:r>
              <a:rPr lang="en-US" dirty="0" smtClean="0"/>
              <a:t>For </a:t>
            </a:r>
            <a:r>
              <a:rPr lang="en-US" dirty="0" smtClean="0"/>
              <a:t>Christians, men are fallen since birth, because they carry with them the taint of original sin. A men made haughty with pride forgets that he shares Eve's sin, and must therefore be saved by the gift of grace. </a:t>
            </a:r>
            <a:endParaRPr lang="en-US" dirty="0" smtClean="0"/>
          </a:p>
          <a:p>
            <a:endParaRPr lang="en-US" dirty="0"/>
          </a:p>
          <a:p>
            <a:r>
              <a:rPr lang="en-US" dirty="0" smtClean="0"/>
              <a:t>Only </a:t>
            </a:r>
            <a:r>
              <a:rPr lang="en-US" dirty="0" smtClean="0"/>
              <a:t>God, through Christ, can dispense this grace, and the man who forgets that fact deprives himself of the path to salvation.</a:t>
            </a:r>
            <a:endParaRPr lang="en-US" dirty="0"/>
          </a:p>
        </p:txBody>
      </p:sp>
    </p:spTree>
    <p:extLst>
      <p:ext uri="{BB962C8B-B14F-4D97-AF65-F5344CB8AC3E}">
        <p14:creationId xmlns:p14="http://schemas.microsoft.com/office/powerpoint/2010/main" val="1310903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413338"/>
            <a:ext cx="7772400" cy="1754326"/>
          </a:xfrm>
          <a:prstGeom prst="rect">
            <a:avLst/>
          </a:prstGeom>
        </p:spPr>
        <p:txBody>
          <a:bodyPr wrap="square">
            <a:spAutoFit/>
          </a:bodyPr>
          <a:lstStyle/>
          <a:p>
            <a:r>
              <a:rPr lang="en-US" dirty="0" smtClean="0"/>
              <a:t>Faustus' first great sin is pride. He does not stop there. Reflecting the Christian view, pride gives rise to all of the other sins, and ends ironically with the proud man's abasement. </a:t>
            </a:r>
            <a:endParaRPr lang="en-US" dirty="0" smtClean="0"/>
          </a:p>
          <a:p>
            <a:endParaRPr lang="en-US" dirty="0"/>
          </a:p>
          <a:p>
            <a:r>
              <a:rPr lang="en-US" dirty="0" smtClean="0"/>
              <a:t>Faustus </a:t>
            </a:r>
            <a:r>
              <a:rPr lang="en-US" dirty="0" smtClean="0"/>
              <a:t>goes quickly from pride to all of the other sins, becoming increasingly petty and low. </a:t>
            </a:r>
            <a:endParaRPr lang="en-US" dirty="0"/>
          </a:p>
        </p:txBody>
      </p:sp>
    </p:spTree>
    <p:extLst>
      <p:ext uri="{BB962C8B-B14F-4D97-AF65-F5344CB8AC3E}">
        <p14:creationId xmlns:p14="http://schemas.microsoft.com/office/powerpoint/2010/main" val="811570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97674"/>
            <a:ext cx="7620000" cy="2585323"/>
          </a:xfrm>
          <a:prstGeom prst="rect">
            <a:avLst/>
          </a:prstGeom>
        </p:spPr>
        <p:txBody>
          <a:bodyPr wrap="square">
            <a:spAutoFit/>
          </a:bodyPr>
          <a:lstStyle/>
          <a:p>
            <a:r>
              <a:rPr lang="en-US" b="1" dirty="0" smtClean="0"/>
              <a:t>Damnation</a:t>
            </a:r>
          </a:p>
          <a:p>
            <a:endParaRPr lang="en-US" b="1" dirty="0" smtClean="0"/>
          </a:p>
          <a:p>
            <a:r>
              <a:rPr lang="en-US" dirty="0" smtClean="0"/>
              <a:t>Damnation is eternal. Eternal hell is another concept that Westerners take for granted as part of religion, but again this belief's uniqueness needs to be appreciated. </a:t>
            </a:r>
            <a:endParaRPr lang="en-US" dirty="0" smtClean="0"/>
          </a:p>
          <a:p>
            <a:endParaRPr lang="en-US" dirty="0"/>
          </a:p>
          <a:p>
            <a:r>
              <a:rPr lang="en-US" dirty="0" smtClean="0"/>
              <a:t>Faustus </a:t>
            </a:r>
            <a:r>
              <a:rPr lang="en-US" dirty="0" smtClean="0"/>
              <a:t>dies without repenting and accepting God, he will be damned forever. As we learn from </a:t>
            </a:r>
            <a:r>
              <a:rPr lang="en-US" dirty="0" err="1" smtClean="0">
                <a:hlinkClick r:id="rId2"/>
              </a:rPr>
              <a:t>Mephostophilis</a:t>
            </a:r>
            <a:r>
              <a:rPr lang="en-US" dirty="0" smtClean="0"/>
              <a:t>, hell is not merely a place, but separation from God's love. </a:t>
            </a:r>
            <a:endParaRPr lang="en-US" dirty="0"/>
          </a:p>
        </p:txBody>
      </p:sp>
    </p:spTree>
    <p:extLst>
      <p:ext uri="{BB962C8B-B14F-4D97-AF65-F5344CB8AC3E}">
        <p14:creationId xmlns:p14="http://schemas.microsoft.com/office/powerpoint/2010/main" val="1353833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66843"/>
            <a:ext cx="8610600" cy="2862322"/>
          </a:xfrm>
          <a:prstGeom prst="rect">
            <a:avLst/>
          </a:prstGeom>
        </p:spPr>
        <p:txBody>
          <a:bodyPr wrap="square">
            <a:spAutoFit/>
          </a:bodyPr>
          <a:lstStyle/>
          <a:p>
            <a:r>
              <a:rPr lang="en-US" b="1" dirty="0" smtClean="0"/>
              <a:t>Salvation, Mercy, and Redemption</a:t>
            </a:r>
          </a:p>
          <a:p>
            <a:r>
              <a:rPr lang="en-US" dirty="0" smtClean="0"/>
              <a:t>Hell is eternal, but so is heaven. For a Christian, all that is necessary to be saved from eternal damnation is acceptance of Jesus Christ's grace. Even after signing away his soul to the devil, Faustus has the option of repentance that will save him from hell</a:t>
            </a:r>
            <a:r>
              <a:rPr lang="en-US" dirty="0" smtClean="0"/>
              <a:t>.</a:t>
            </a:r>
          </a:p>
          <a:p>
            <a:endParaRPr lang="en-US" dirty="0"/>
          </a:p>
          <a:p>
            <a:r>
              <a:rPr lang="en-US" dirty="0" smtClean="0"/>
              <a:t> </a:t>
            </a:r>
            <a:r>
              <a:rPr lang="en-US" dirty="0" smtClean="0"/>
              <a:t>But once he has committed himself to his own damnation, Faustus seems unable to change his course. While Christianity seems to accept even a deathbed repentance as acceptable for the attainment of salvation, Marlowe plays with that idea, possibly rejecting it for his own thematic purposes. (See analysis of 5.2-end of the play).</a:t>
            </a:r>
          </a:p>
          <a:p>
            <a:r>
              <a:rPr lang="en-US" b="1" dirty="0" smtClean="0"/>
              <a:t>Valuing Knowledge over Wisdom</a:t>
            </a:r>
            <a:endParaRPr lang="en-US" b="1" dirty="0"/>
          </a:p>
        </p:txBody>
      </p:sp>
    </p:spTree>
    <p:extLst>
      <p:ext uri="{BB962C8B-B14F-4D97-AF65-F5344CB8AC3E}">
        <p14:creationId xmlns:p14="http://schemas.microsoft.com/office/powerpoint/2010/main" val="25484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74838"/>
            <a:ext cx="7772400" cy="2031325"/>
          </a:xfrm>
          <a:prstGeom prst="rect">
            <a:avLst/>
          </a:prstGeom>
        </p:spPr>
        <p:txBody>
          <a:bodyPr wrap="square">
            <a:spAutoFit/>
          </a:bodyPr>
          <a:lstStyle/>
          <a:p>
            <a:r>
              <a:rPr lang="en-US" b="1" dirty="0" smtClean="0"/>
              <a:t>Doctor Faustus (Marlowe) </a:t>
            </a:r>
            <a:r>
              <a:rPr lang="en-US" b="1" dirty="0" smtClean="0"/>
              <a:t>Summary</a:t>
            </a:r>
          </a:p>
          <a:p>
            <a:endParaRPr lang="en-US" b="1" dirty="0" smtClean="0"/>
          </a:p>
          <a:p>
            <a:r>
              <a:rPr lang="en-US" dirty="0" smtClean="0">
                <a:hlinkClick r:id="rId2"/>
              </a:rPr>
              <a:t>Buy Study Guide </a:t>
            </a:r>
            <a:endParaRPr lang="en-US" dirty="0" smtClean="0"/>
          </a:p>
          <a:p>
            <a:r>
              <a:rPr lang="en-US" dirty="0" smtClean="0"/>
              <a:t>Doctor </a:t>
            </a:r>
            <a:r>
              <a:rPr lang="en-US" dirty="0" smtClean="0">
                <a:hlinkClick r:id="rId3"/>
              </a:rPr>
              <a:t>Faustus</a:t>
            </a:r>
            <a:r>
              <a:rPr lang="en-US" dirty="0" smtClean="0"/>
              <a:t>, a talented German scholar at </a:t>
            </a:r>
            <a:r>
              <a:rPr lang="en-US" dirty="0" err="1" smtClean="0"/>
              <a:t>Wittenburg</a:t>
            </a:r>
            <a:r>
              <a:rPr lang="en-US" dirty="0" smtClean="0"/>
              <a:t>, rails against the limits of human knowledge. He has learned everything he can learn, or so he thinks, from the conventional academic disciplines. All of these things have left him unsatisfied, so now he turns to magic.</a:t>
            </a:r>
            <a:endParaRPr lang="en-US" dirty="0"/>
          </a:p>
        </p:txBody>
      </p:sp>
    </p:spTree>
    <p:extLst>
      <p:ext uri="{BB962C8B-B14F-4D97-AF65-F5344CB8AC3E}">
        <p14:creationId xmlns:p14="http://schemas.microsoft.com/office/powerpoint/2010/main" val="2517624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36339"/>
            <a:ext cx="7924800" cy="1754326"/>
          </a:xfrm>
          <a:prstGeom prst="rect">
            <a:avLst/>
          </a:prstGeom>
        </p:spPr>
        <p:txBody>
          <a:bodyPr wrap="square">
            <a:spAutoFit/>
          </a:bodyPr>
          <a:lstStyle/>
          <a:p>
            <a:r>
              <a:rPr lang="en-US" dirty="0" smtClean="0"/>
              <a:t>A Good Angle and an Evil Angel arrive, representing Faustus' choice between Christian conscience and the path to damnation. The former advises him to leave off this pursuit of magic, and the latter tempts him. </a:t>
            </a:r>
            <a:endParaRPr lang="en-US" dirty="0" smtClean="0"/>
          </a:p>
          <a:p>
            <a:endParaRPr lang="en-US" dirty="0"/>
          </a:p>
          <a:p>
            <a:r>
              <a:rPr lang="en-US" dirty="0" smtClean="0"/>
              <a:t>From </a:t>
            </a:r>
            <a:r>
              <a:rPr lang="en-US" dirty="0" smtClean="0"/>
              <a:t>two fellow scholars, </a:t>
            </a:r>
            <a:r>
              <a:rPr lang="en-US" dirty="0" smtClean="0">
                <a:hlinkClick r:id="rId2"/>
              </a:rPr>
              <a:t>Valdes</a:t>
            </a:r>
            <a:r>
              <a:rPr lang="en-US" dirty="0" smtClean="0"/>
              <a:t> and </a:t>
            </a:r>
            <a:r>
              <a:rPr lang="en-US" dirty="0" smtClean="0">
                <a:hlinkClick r:id="rId3"/>
              </a:rPr>
              <a:t>Cornelius</a:t>
            </a:r>
            <a:r>
              <a:rPr lang="en-US" dirty="0" smtClean="0"/>
              <a:t>, Faustus learns the fundamentals of the black arts. He thrills at the power he will have, and the great feats he'll perform</a:t>
            </a:r>
            <a:endParaRPr lang="en-US" dirty="0"/>
          </a:p>
        </p:txBody>
      </p:sp>
    </p:spTree>
    <p:extLst>
      <p:ext uri="{BB962C8B-B14F-4D97-AF65-F5344CB8AC3E}">
        <p14:creationId xmlns:p14="http://schemas.microsoft.com/office/powerpoint/2010/main" val="2925020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551837"/>
            <a:ext cx="7391400" cy="1477328"/>
          </a:xfrm>
          <a:prstGeom prst="rect">
            <a:avLst/>
          </a:prstGeom>
        </p:spPr>
        <p:txBody>
          <a:bodyPr wrap="square">
            <a:spAutoFit/>
          </a:bodyPr>
          <a:lstStyle/>
          <a:p>
            <a:r>
              <a:rPr lang="en-US" dirty="0" smtClean="0"/>
              <a:t>He summons the devil </a:t>
            </a:r>
            <a:r>
              <a:rPr lang="en-US" dirty="0" err="1" smtClean="0">
                <a:hlinkClick r:id="rId2"/>
              </a:rPr>
              <a:t>Mephostophilis</a:t>
            </a:r>
            <a:r>
              <a:rPr lang="en-US" dirty="0" smtClean="0"/>
              <a:t>. They flesh out the terms of their agreement, with </a:t>
            </a:r>
            <a:r>
              <a:rPr lang="en-US" dirty="0" err="1" smtClean="0"/>
              <a:t>Mephostophilis</a:t>
            </a:r>
            <a:r>
              <a:rPr lang="en-US" dirty="0" smtClean="0"/>
              <a:t> representing </a:t>
            </a:r>
            <a:r>
              <a:rPr lang="en-US" dirty="0" smtClean="0">
                <a:hlinkClick r:id="rId3"/>
              </a:rPr>
              <a:t>Lucifer</a:t>
            </a:r>
            <a:r>
              <a:rPr lang="en-US" dirty="0" smtClean="0"/>
              <a:t>.</a:t>
            </a:r>
          </a:p>
          <a:p>
            <a:endParaRPr lang="en-US" dirty="0"/>
          </a:p>
          <a:p>
            <a:r>
              <a:rPr lang="en-US" dirty="0" smtClean="0"/>
              <a:t> </a:t>
            </a:r>
            <a:r>
              <a:rPr lang="en-US" dirty="0" smtClean="0"/>
              <a:t>Faustus will sell his soul, in exchange for twenty-four years of power, with </a:t>
            </a:r>
            <a:r>
              <a:rPr lang="en-US" dirty="0" err="1" smtClean="0"/>
              <a:t>Mephostophilis</a:t>
            </a:r>
            <a:r>
              <a:rPr lang="en-US" dirty="0" smtClean="0"/>
              <a:t> as servant to his every whim.</a:t>
            </a:r>
            <a:endParaRPr lang="en-US" dirty="0"/>
          </a:p>
        </p:txBody>
      </p:sp>
    </p:spTree>
    <p:extLst>
      <p:ext uri="{BB962C8B-B14F-4D97-AF65-F5344CB8AC3E}">
        <p14:creationId xmlns:p14="http://schemas.microsoft.com/office/powerpoint/2010/main" val="362289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HRISTOPHER </a:t>
            </a:r>
            <a:r>
              <a:rPr lang="en-US" dirty="0" smtClean="0"/>
              <a:t>MARLOWE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9853" y="1600200"/>
            <a:ext cx="360429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916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1"/>
            <a:ext cx="7924800" cy="3139321"/>
          </a:xfrm>
          <a:prstGeom prst="rect">
            <a:avLst/>
          </a:prstGeom>
        </p:spPr>
        <p:txBody>
          <a:bodyPr wrap="square">
            <a:spAutoFit/>
          </a:bodyPr>
          <a:lstStyle/>
          <a:p>
            <a:r>
              <a:rPr lang="en-US" dirty="0" smtClean="0"/>
              <a:t>In a comic relief scene, we learn that Faustus' servant </a:t>
            </a:r>
            <a:r>
              <a:rPr lang="en-US" dirty="0" smtClean="0">
                <a:hlinkClick r:id="rId2"/>
              </a:rPr>
              <a:t>Wagner</a:t>
            </a:r>
            <a:r>
              <a:rPr lang="en-US" dirty="0" smtClean="0"/>
              <a:t> has gleaned some magic learning. He uses it to convince Robin the Clown to be his servant.</a:t>
            </a:r>
          </a:p>
          <a:p>
            <a:r>
              <a:rPr lang="en-US" dirty="0" smtClean="0"/>
              <a:t>Before the time comes to sign the contract, Faustus has misgivings, but he puts them aside. </a:t>
            </a:r>
            <a:endParaRPr lang="en-US" dirty="0" smtClean="0"/>
          </a:p>
          <a:p>
            <a:endParaRPr lang="en-US" dirty="0"/>
          </a:p>
          <a:p>
            <a:r>
              <a:rPr lang="en-US" dirty="0" err="1" smtClean="0"/>
              <a:t>Mephostophilis</a:t>
            </a:r>
            <a:r>
              <a:rPr lang="en-US" dirty="0" smtClean="0"/>
              <a:t> </a:t>
            </a:r>
            <a:r>
              <a:rPr lang="en-US" dirty="0" smtClean="0"/>
              <a:t>returns, and Faustus signs away his soul, writing with his own blood. The words "Homo </a:t>
            </a:r>
            <a:r>
              <a:rPr lang="en-US" dirty="0" err="1" smtClean="0"/>
              <a:t>fuge</a:t>
            </a:r>
            <a:r>
              <a:rPr lang="en-US" dirty="0" smtClean="0"/>
              <a:t>" ("Fly, man) appear on his arm, and Faustus is seized by fear</a:t>
            </a:r>
            <a:r>
              <a:rPr lang="en-US" dirty="0" smtClean="0"/>
              <a:t>.</a:t>
            </a:r>
          </a:p>
          <a:p>
            <a:endParaRPr lang="en-US" dirty="0"/>
          </a:p>
          <a:p>
            <a:r>
              <a:rPr lang="en-US" dirty="0" smtClean="0"/>
              <a:t> </a:t>
            </a:r>
            <a:r>
              <a:rPr lang="en-US" dirty="0" err="1" smtClean="0"/>
              <a:t>Mephostophilis</a:t>
            </a:r>
            <a:r>
              <a:rPr lang="en-US" dirty="0" smtClean="0"/>
              <a:t> distracts him with a dance of devils. Faustus requests a wife, a demand </a:t>
            </a:r>
            <a:r>
              <a:rPr lang="en-US" dirty="0" err="1" smtClean="0"/>
              <a:t>Mephostophilis</a:t>
            </a:r>
            <a:r>
              <a:rPr lang="en-US" dirty="0" smtClean="0"/>
              <a:t> denies, but he does give Faustus books full of knowledge.</a:t>
            </a:r>
            <a:endParaRPr lang="en-US" dirty="0"/>
          </a:p>
        </p:txBody>
      </p:sp>
    </p:spTree>
    <p:extLst>
      <p:ext uri="{BB962C8B-B14F-4D97-AF65-F5344CB8AC3E}">
        <p14:creationId xmlns:p14="http://schemas.microsoft.com/office/powerpoint/2010/main" val="1609114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2"/>
            <a:ext cx="7391400" cy="3416320"/>
          </a:xfrm>
          <a:prstGeom prst="rect">
            <a:avLst/>
          </a:prstGeom>
        </p:spPr>
        <p:txBody>
          <a:bodyPr wrap="square">
            <a:spAutoFit/>
          </a:bodyPr>
          <a:lstStyle/>
          <a:p>
            <a:r>
              <a:rPr lang="en-US" dirty="0" smtClean="0"/>
              <a:t>Some time has passed. Faustus curses </a:t>
            </a:r>
            <a:r>
              <a:rPr lang="en-US" dirty="0" err="1" smtClean="0"/>
              <a:t>Mephostophilis</a:t>
            </a:r>
            <a:r>
              <a:rPr lang="en-US" dirty="0" smtClean="0"/>
              <a:t> for depriving him of heaven, although he has seen many wonders. He manages to torment </a:t>
            </a:r>
            <a:r>
              <a:rPr lang="en-US" dirty="0" err="1" smtClean="0"/>
              <a:t>Mephostophilis</a:t>
            </a:r>
            <a:r>
              <a:rPr lang="en-US" dirty="0" smtClean="0"/>
              <a:t>, he can't stomach mention of God, and the devil flees</a:t>
            </a:r>
            <a:r>
              <a:rPr lang="en-US" dirty="0" smtClean="0"/>
              <a:t>.</a:t>
            </a:r>
          </a:p>
          <a:p>
            <a:endParaRPr lang="en-US" dirty="0"/>
          </a:p>
          <a:p>
            <a:r>
              <a:rPr lang="en-US" dirty="0" smtClean="0"/>
              <a:t> </a:t>
            </a:r>
            <a:r>
              <a:rPr lang="en-US" dirty="0" smtClean="0"/>
              <a:t>The </a:t>
            </a:r>
            <a:r>
              <a:rPr lang="en-US" dirty="0" smtClean="0">
                <a:hlinkClick r:id="rId2"/>
              </a:rPr>
              <a:t>Good Angel and Evil Angel</a:t>
            </a:r>
            <a:r>
              <a:rPr lang="en-US" dirty="0" smtClean="0"/>
              <a:t> arrive again. The Good Angel tells him to repent, and the Evil Angel tells him to stick to his wicked ways. Lucifer, </a:t>
            </a:r>
            <a:r>
              <a:rPr lang="en-US" dirty="0" err="1" smtClean="0">
                <a:hlinkClick r:id="rId3"/>
              </a:rPr>
              <a:t>Belzebub</a:t>
            </a:r>
            <a:r>
              <a:rPr lang="en-US" dirty="0" smtClean="0"/>
              <a:t>, and </a:t>
            </a:r>
            <a:r>
              <a:rPr lang="en-US" dirty="0" err="1" smtClean="0"/>
              <a:t>Mephostophilis</a:t>
            </a:r>
            <a:r>
              <a:rPr lang="en-US" dirty="0" smtClean="0"/>
              <a:t> return, to intimidate Faustus. He is cowed by them, and agrees to speak and think no more of God</a:t>
            </a:r>
            <a:r>
              <a:rPr lang="en-US" dirty="0" smtClean="0"/>
              <a:t>.</a:t>
            </a:r>
          </a:p>
          <a:p>
            <a:endParaRPr lang="en-US" dirty="0"/>
          </a:p>
          <a:p>
            <a:r>
              <a:rPr lang="en-US" dirty="0" smtClean="0"/>
              <a:t> </a:t>
            </a:r>
            <a:r>
              <a:rPr lang="en-US" dirty="0" smtClean="0"/>
              <a:t>They delight him with a pageant of the Seven Deadly Sins, and then Lucifer promises to show Faustus hell. Meanwhile, Robin the Clown has gotten one of Faustus' magic books.</a:t>
            </a:r>
            <a:endParaRPr lang="en-US" dirty="0"/>
          </a:p>
        </p:txBody>
      </p:sp>
    </p:spTree>
    <p:extLst>
      <p:ext uri="{BB962C8B-B14F-4D97-AF65-F5344CB8AC3E}">
        <p14:creationId xmlns:p14="http://schemas.microsoft.com/office/powerpoint/2010/main" val="4271497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82341"/>
            <a:ext cx="8686800" cy="2585323"/>
          </a:xfrm>
          <a:prstGeom prst="rect">
            <a:avLst/>
          </a:prstGeom>
        </p:spPr>
        <p:txBody>
          <a:bodyPr wrap="square">
            <a:spAutoFit/>
          </a:bodyPr>
          <a:lstStyle/>
          <a:p>
            <a:r>
              <a:rPr lang="en-US" dirty="0" smtClean="0"/>
              <a:t>Faustus' twenty-four years are running out. Wagner tells the audience that he thinks Faustus prepares for death. He has made his will, leaving all to Wagner. But even as death approaches, Faustus spends his days feasting and drinking with the other students. </a:t>
            </a:r>
            <a:endParaRPr lang="en-US" dirty="0" smtClean="0"/>
          </a:p>
          <a:p>
            <a:endParaRPr lang="en-US" dirty="0"/>
          </a:p>
          <a:p>
            <a:r>
              <a:rPr lang="en-US" dirty="0" smtClean="0"/>
              <a:t>For </a:t>
            </a:r>
            <a:r>
              <a:rPr lang="en-US" dirty="0" smtClean="0"/>
              <a:t>the delight of his fellow scholars, Faustus summons a spirit to take the shape of Helen of Troy. Later, an Old Man enters, warning Faustus to repent. </a:t>
            </a:r>
            <a:endParaRPr lang="en-US" dirty="0" smtClean="0"/>
          </a:p>
          <a:p>
            <a:endParaRPr lang="en-US" dirty="0"/>
          </a:p>
          <a:p>
            <a:r>
              <a:rPr lang="en-US" dirty="0" smtClean="0"/>
              <a:t>Faustus </a:t>
            </a:r>
            <a:r>
              <a:rPr lang="en-US" dirty="0" smtClean="0"/>
              <a:t>opts for pleasure instead, and asks </a:t>
            </a:r>
            <a:r>
              <a:rPr lang="en-US" dirty="0" err="1" smtClean="0"/>
              <a:t>Mephostophilis</a:t>
            </a:r>
            <a:r>
              <a:rPr lang="en-US" dirty="0" smtClean="0"/>
              <a:t> to bring Helen of Troy to him, to be his love and comfort during these last days. </a:t>
            </a:r>
            <a:r>
              <a:rPr lang="en-US" dirty="0" err="1" smtClean="0"/>
              <a:t>Mephostophilis</a:t>
            </a:r>
            <a:r>
              <a:rPr lang="en-US" dirty="0" smtClean="0"/>
              <a:t> readily agrees.</a:t>
            </a:r>
            <a:endParaRPr lang="en-US" dirty="0"/>
          </a:p>
        </p:txBody>
      </p:sp>
    </p:spTree>
    <p:extLst>
      <p:ext uri="{BB962C8B-B14F-4D97-AF65-F5344CB8AC3E}">
        <p14:creationId xmlns:p14="http://schemas.microsoft.com/office/powerpoint/2010/main" val="2103325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74838"/>
            <a:ext cx="7924800" cy="2031325"/>
          </a:xfrm>
          <a:prstGeom prst="rect">
            <a:avLst/>
          </a:prstGeom>
        </p:spPr>
        <p:txBody>
          <a:bodyPr wrap="square">
            <a:spAutoFit/>
          </a:bodyPr>
          <a:lstStyle/>
          <a:p>
            <a:r>
              <a:rPr lang="en-US" dirty="0" smtClean="0"/>
              <a:t>As the hour approaches, </a:t>
            </a:r>
            <a:r>
              <a:rPr lang="en-US" dirty="0" err="1" smtClean="0"/>
              <a:t>Mephostophilis</a:t>
            </a:r>
            <a:r>
              <a:rPr lang="en-US" dirty="0" smtClean="0"/>
              <a:t> taunts Faustus. Faustus blames </a:t>
            </a:r>
            <a:r>
              <a:rPr lang="en-US" dirty="0" err="1" smtClean="0"/>
              <a:t>Mephostophilis</a:t>
            </a:r>
            <a:r>
              <a:rPr lang="en-US" dirty="0" smtClean="0"/>
              <a:t> for his damnation, and the devil proudly takes credit for it. </a:t>
            </a:r>
            <a:endParaRPr lang="en-US" dirty="0" smtClean="0"/>
          </a:p>
          <a:p>
            <a:endParaRPr lang="en-US" dirty="0"/>
          </a:p>
          <a:p>
            <a:endParaRPr lang="en-US" dirty="0" smtClean="0"/>
          </a:p>
          <a:p>
            <a:r>
              <a:rPr lang="en-US" dirty="0" smtClean="0"/>
              <a:t>The </a:t>
            </a:r>
            <a:r>
              <a:rPr lang="en-US" dirty="0" smtClean="0"/>
              <a:t>Good and Evil Angel arrive, and the Good Angel abandons Faustus. The gates of Hell open. The Evil Angel taunts Faustus, naming the horrible tortures seen there.</a:t>
            </a:r>
            <a:endParaRPr lang="en-US" dirty="0"/>
          </a:p>
        </p:txBody>
      </p:sp>
    </p:spTree>
    <p:extLst>
      <p:ext uri="{BB962C8B-B14F-4D97-AF65-F5344CB8AC3E}">
        <p14:creationId xmlns:p14="http://schemas.microsoft.com/office/powerpoint/2010/main" val="370433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997839"/>
            <a:ext cx="8153400" cy="2308324"/>
          </a:xfrm>
          <a:prstGeom prst="rect">
            <a:avLst/>
          </a:prstGeom>
        </p:spPr>
        <p:txBody>
          <a:bodyPr wrap="square">
            <a:spAutoFit/>
          </a:bodyPr>
          <a:lstStyle/>
          <a:p>
            <a:r>
              <a:rPr lang="en-US" dirty="0" smtClean="0"/>
              <a:t>The Clock strikes eleven. Faustus gives a final, frenzied monologue, regretting his choices. At midnight the devils enter. As Faustus begs God and the devil for mercy, the devils drag him away. </a:t>
            </a:r>
            <a:endParaRPr lang="en-US" dirty="0" smtClean="0"/>
          </a:p>
          <a:p>
            <a:endParaRPr lang="en-US" dirty="0"/>
          </a:p>
          <a:p>
            <a:r>
              <a:rPr lang="en-US" dirty="0" smtClean="0"/>
              <a:t>Later</a:t>
            </a:r>
            <a:r>
              <a:rPr lang="en-US" dirty="0" smtClean="0"/>
              <a:t>, the Scholar friends find Faustus' body, torn to pieces.</a:t>
            </a:r>
          </a:p>
          <a:p>
            <a:r>
              <a:rPr lang="en-US" dirty="0" smtClean="0"/>
              <a:t>Epilogue. The Chorus emphasizes that Faustus is gone, his once-great potential wasted. The Chorus warns the audience to remember his fall, and the lessons it offers. </a:t>
            </a:r>
            <a:endParaRPr lang="en-US" dirty="0"/>
          </a:p>
        </p:txBody>
      </p:sp>
    </p:spTree>
    <p:extLst>
      <p:ext uri="{BB962C8B-B14F-4D97-AF65-F5344CB8AC3E}">
        <p14:creationId xmlns:p14="http://schemas.microsoft.com/office/powerpoint/2010/main" val="3541160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632" y="2967335"/>
            <a:ext cx="363073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77969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82341"/>
            <a:ext cx="7239000" cy="3139321"/>
          </a:xfrm>
          <a:prstGeom prst="rect">
            <a:avLst/>
          </a:prstGeom>
        </p:spPr>
        <p:txBody>
          <a:bodyPr wrap="square">
            <a:spAutoFit/>
          </a:bodyPr>
          <a:lstStyle/>
          <a:p>
            <a:r>
              <a:rPr lang="en-US" b="1" dirty="0" smtClean="0">
                <a:effectLst/>
              </a:rPr>
              <a:t>Christopher Marlowe</a:t>
            </a:r>
            <a:r>
              <a:rPr lang="en-US" dirty="0" smtClean="0">
                <a:effectLst/>
              </a:rPr>
              <a:t>, also known as </a:t>
            </a:r>
            <a:r>
              <a:rPr lang="en-US" b="1" dirty="0" smtClean="0">
                <a:effectLst/>
              </a:rPr>
              <a:t>Kit Marlowe</a:t>
            </a:r>
            <a:r>
              <a:rPr lang="en-US" dirty="0" smtClean="0">
                <a:effectLst/>
              </a:rPr>
              <a:t> </a:t>
            </a:r>
            <a:r>
              <a:rPr lang="en-US" dirty="0" smtClean="0">
                <a:effectLst/>
              </a:rPr>
              <a:t>(26 </a:t>
            </a:r>
            <a:r>
              <a:rPr lang="en-US" dirty="0" smtClean="0">
                <a:effectLst/>
              </a:rPr>
              <a:t>February 1564 – 30 May 1593), was an English playwright, poet and translator of the </a:t>
            </a:r>
            <a:r>
              <a:rPr lang="en-US" dirty="0" smtClean="0">
                <a:effectLst/>
                <a:hlinkClick r:id="rId2" tooltip="Elizabethan era"/>
              </a:rPr>
              <a:t>Elizabethan era</a:t>
            </a:r>
            <a:r>
              <a:rPr lang="en-US" dirty="0" smtClean="0">
                <a:effectLst/>
              </a:rPr>
              <a:t>. </a:t>
            </a:r>
          </a:p>
          <a:p>
            <a:endParaRPr lang="en-US" dirty="0"/>
          </a:p>
          <a:p>
            <a:r>
              <a:rPr lang="en-US" dirty="0" smtClean="0">
                <a:effectLst/>
              </a:rPr>
              <a:t>Marlowe </a:t>
            </a:r>
            <a:r>
              <a:rPr lang="en-US" dirty="0" smtClean="0">
                <a:effectLst/>
              </a:rPr>
              <a:t>was the foremost </a:t>
            </a:r>
            <a:r>
              <a:rPr lang="en-US" dirty="0" smtClean="0">
                <a:effectLst/>
                <a:hlinkClick r:id="rId3" tooltip="English Renaissance theatre"/>
              </a:rPr>
              <a:t>Elizabethan</a:t>
            </a:r>
            <a:r>
              <a:rPr lang="en-US" dirty="0" smtClean="0">
                <a:effectLst/>
              </a:rPr>
              <a:t> </a:t>
            </a:r>
            <a:r>
              <a:rPr lang="en-US" dirty="0" smtClean="0">
                <a:effectLst/>
                <a:hlinkClick r:id="rId4" tooltip="Tragedy"/>
              </a:rPr>
              <a:t>tragedian</a:t>
            </a:r>
            <a:r>
              <a:rPr lang="en-US" dirty="0" smtClean="0">
                <a:effectLst/>
              </a:rPr>
              <a:t> of his </a:t>
            </a:r>
            <a:r>
              <a:rPr lang="en-US" dirty="0" smtClean="0">
                <a:effectLst/>
              </a:rPr>
              <a:t>day.</a:t>
            </a:r>
            <a:r>
              <a:rPr lang="en-US" baseline="30000" dirty="0"/>
              <a:t> </a:t>
            </a:r>
            <a:r>
              <a:rPr lang="en-US" dirty="0" smtClean="0">
                <a:effectLst/>
              </a:rPr>
              <a:t>He </a:t>
            </a:r>
            <a:r>
              <a:rPr lang="en-US" dirty="0" smtClean="0">
                <a:effectLst/>
              </a:rPr>
              <a:t>greatly influenced </a:t>
            </a:r>
            <a:r>
              <a:rPr lang="en-US" dirty="0" smtClean="0">
                <a:effectLst/>
                <a:hlinkClick r:id="rId5" tooltip="William Shakespeare"/>
              </a:rPr>
              <a:t>William Shakespeare</a:t>
            </a:r>
            <a:r>
              <a:rPr lang="en-US" dirty="0" smtClean="0">
                <a:effectLst/>
              </a:rPr>
              <a:t>, who was born in the same year as Marlowe and who rose to become the pre-eminent Elizabethan playwright after Marlowe's mysterious early death. </a:t>
            </a:r>
            <a:endParaRPr lang="en-US" dirty="0" smtClean="0">
              <a:effectLst/>
            </a:endParaRPr>
          </a:p>
          <a:p>
            <a:endParaRPr lang="en-US" dirty="0"/>
          </a:p>
          <a:p>
            <a:r>
              <a:rPr lang="en-US" dirty="0" smtClean="0">
                <a:effectLst/>
              </a:rPr>
              <a:t>Marlowe's </a:t>
            </a:r>
            <a:r>
              <a:rPr lang="en-US" dirty="0" smtClean="0">
                <a:effectLst/>
              </a:rPr>
              <a:t>plays are known for the use of </a:t>
            </a:r>
            <a:r>
              <a:rPr lang="en-US" dirty="0" smtClean="0">
                <a:effectLst/>
                <a:hlinkClick r:id="rId6" tooltip="Blank verse"/>
              </a:rPr>
              <a:t>blank verse</a:t>
            </a:r>
            <a:r>
              <a:rPr lang="en-US" dirty="0" smtClean="0">
                <a:effectLst/>
              </a:rPr>
              <a:t> and their overreaching </a:t>
            </a:r>
            <a:r>
              <a:rPr lang="en-US" dirty="0" smtClean="0">
                <a:effectLst/>
                <a:hlinkClick r:id="rId7" tooltip="Protagonist"/>
              </a:rPr>
              <a:t>protagonists</a:t>
            </a:r>
            <a:endParaRPr lang="en-US" dirty="0"/>
          </a:p>
        </p:txBody>
      </p:sp>
    </p:spTree>
    <p:extLst>
      <p:ext uri="{BB962C8B-B14F-4D97-AF65-F5344CB8AC3E}">
        <p14:creationId xmlns:p14="http://schemas.microsoft.com/office/powerpoint/2010/main" val="42788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3841"/>
            <a:ext cx="7010400" cy="3970318"/>
          </a:xfrm>
          <a:prstGeom prst="rect">
            <a:avLst/>
          </a:prstGeom>
        </p:spPr>
        <p:txBody>
          <a:bodyPr wrap="square">
            <a:spAutoFit/>
          </a:bodyPr>
          <a:lstStyle/>
          <a:p>
            <a:r>
              <a:rPr lang="en-US" b="1" dirty="0" smtClean="0"/>
              <a:t>Faustus</a:t>
            </a:r>
          </a:p>
          <a:p>
            <a:endParaRPr lang="en-US" b="1" dirty="0" smtClean="0"/>
          </a:p>
          <a:p>
            <a:r>
              <a:rPr lang="en-US" dirty="0" smtClean="0"/>
              <a:t>A brilliant man, who seems to have reached the limits of natural knowledge. Faustus is a scholar of the early sixteenth century in the German city of </a:t>
            </a:r>
            <a:r>
              <a:rPr lang="en-US" dirty="0" err="1" smtClean="0"/>
              <a:t>Wittenburg</a:t>
            </a:r>
            <a:r>
              <a:rPr lang="en-US" dirty="0" smtClean="0"/>
              <a:t>. </a:t>
            </a:r>
            <a:endParaRPr lang="en-US" dirty="0" smtClean="0"/>
          </a:p>
          <a:p>
            <a:endParaRPr lang="en-US" dirty="0"/>
          </a:p>
          <a:p>
            <a:r>
              <a:rPr lang="en-US" dirty="0" smtClean="0"/>
              <a:t>He </a:t>
            </a:r>
            <a:r>
              <a:rPr lang="en-US" dirty="0" smtClean="0"/>
              <a:t>is arrogant, fiery, and possesses a thirst for knowledge. As an intellectual, Faustus is familiar with things (like demon summoning and astrology) not normally considered academic subjects by today's universities. </a:t>
            </a:r>
            <a:endParaRPr lang="en-US" dirty="0" smtClean="0"/>
          </a:p>
          <a:p>
            <a:endParaRPr lang="en-US" dirty="0"/>
          </a:p>
          <a:p>
            <a:r>
              <a:rPr lang="en-US" dirty="0" smtClean="0"/>
              <a:t>Faustus </a:t>
            </a:r>
            <a:r>
              <a:rPr lang="en-US" dirty="0" smtClean="0"/>
              <a:t>decides to sell his soul to the devil in exchange for earthly power and knowledge and an additional 24 years of life. He proceeds to waste this time on self-indulgence and low tricks.</a:t>
            </a:r>
            <a:endParaRPr lang="en-US" dirty="0"/>
          </a:p>
        </p:txBody>
      </p:sp>
    </p:spTree>
    <p:extLst>
      <p:ext uri="{BB962C8B-B14F-4D97-AF65-F5344CB8AC3E}">
        <p14:creationId xmlns:p14="http://schemas.microsoft.com/office/powerpoint/2010/main" val="22002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74838"/>
            <a:ext cx="7467600" cy="1754326"/>
          </a:xfrm>
          <a:prstGeom prst="rect">
            <a:avLst/>
          </a:prstGeom>
        </p:spPr>
        <p:txBody>
          <a:bodyPr wrap="square">
            <a:spAutoFit/>
          </a:bodyPr>
          <a:lstStyle/>
          <a:p>
            <a:r>
              <a:rPr lang="en-US" dirty="0" smtClean="0"/>
              <a:t>In Marlowe's play, </a:t>
            </a:r>
            <a:r>
              <a:rPr lang="en-US" dirty="0" err="1" smtClean="0"/>
              <a:t>Mephostophilis</a:t>
            </a:r>
            <a:r>
              <a:rPr lang="en-US" dirty="0" smtClean="0"/>
              <a:t> has layers to his personality. He admits that separation from God is anguish, and is capable of fear and pain</a:t>
            </a:r>
            <a:r>
              <a:rPr lang="en-US" dirty="0" smtClean="0"/>
              <a:t>.</a:t>
            </a:r>
          </a:p>
          <a:p>
            <a:endParaRPr lang="en-US" dirty="0"/>
          </a:p>
          <a:p>
            <a:r>
              <a:rPr lang="en-US" dirty="0" smtClean="0"/>
              <a:t> </a:t>
            </a:r>
            <a:r>
              <a:rPr lang="en-US" dirty="0" smtClean="0"/>
              <a:t>But he is gleefully evil, participating at every level in Faustus' destruction. Not only does </a:t>
            </a:r>
            <a:r>
              <a:rPr lang="en-US" dirty="0" err="1" smtClean="0"/>
              <a:t>Mephostophilis</a:t>
            </a:r>
            <a:r>
              <a:rPr lang="en-US" dirty="0" smtClean="0"/>
              <a:t> get Faustus to sell his soul; he also encourages Faustus to waste his twenty-four years of power. </a:t>
            </a:r>
            <a:endParaRPr lang="en-US" dirty="0"/>
          </a:p>
        </p:txBody>
      </p:sp>
      <p:sp>
        <p:nvSpPr>
          <p:cNvPr id="3" name="TextBox 2"/>
          <p:cNvSpPr txBox="1"/>
          <p:nvPr/>
        </p:nvSpPr>
        <p:spPr>
          <a:xfrm>
            <a:off x="1905000" y="1219200"/>
            <a:ext cx="1673215" cy="369332"/>
          </a:xfrm>
          <a:prstGeom prst="rect">
            <a:avLst/>
          </a:prstGeom>
          <a:noFill/>
        </p:spPr>
        <p:txBody>
          <a:bodyPr wrap="none" rtlCol="0">
            <a:spAutoFit/>
          </a:bodyPr>
          <a:lstStyle/>
          <a:p>
            <a:r>
              <a:rPr lang="en-US" dirty="0" err="1" smtClean="0"/>
              <a:t>Mephodtophilis</a:t>
            </a:r>
            <a:endParaRPr lang="en-US" dirty="0"/>
          </a:p>
        </p:txBody>
      </p:sp>
    </p:spTree>
    <p:extLst>
      <p:ext uri="{BB962C8B-B14F-4D97-AF65-F5344CB8AC3E}">
        <p14:creationId xmlns:p14="http://schemas.microsoft.com/office/powerpoint/2010/main" val="619107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690336"/>
            <a:ext cx="7239000" cy="1477328"/>
          </a:xfrm>
          <a:prstGeom prst="rect">
            <a:avLst/>
          </a:prstGeom>
        </p:spPr>
        <p:txBody>
          <a:bodyPr wrap="square">
            <a:spAutoFit/>
          </a:bodyPr>
          <a:lstStyle/>
          <a:p>
            <a:r>
              <a:rPr lang="en-US" b="1" dirty="0" smtClean="0"/>
              <a:t>Wagner</a:t>
            </a:r>
          </a:p>
          <a:p>
            <a:endParaRPr lang="en-US" b="1" dirty="0" smtClean="0"/>
          </a:p>
          <a:p>
            <a:r>
              <a:rPr lang="en-US" dirty="0" smtClean="0"/>
              <a:t>Servant to Faustus. He steals Faustus' books and learns how to summon demons. At the end of the play, he seems concerned about his master's fate.</a:t>
            </a:r>
            <a:endParaRPr lang="en-US" dirty="0"/>
          </a:p>
        </p:txBody>
      </p:sp>
    </p:spTree>
    <p:extLst>
      <p:ext uri="{BB962C8B-B14F-4D97-AF65-F5344CB8AC3E}">
        <p14:creationId xmlns:p14="http://schemas.microsoft.com/office/powerpoint/2010/main" val="2152882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551837"/>
            <a:ext cx="6934200" cy="1754326"/>
          </a:xfrm>
          <a:prstGeom prst="rect">
            <a:avLst/>
          </a:prstGeom>
        </p:spPr>
        <p:txBody>
          <a:bodyPr wrap="square">
            <a:spAutoFit/>
          </a:bodyPr>
          <a:lstStyle/>
          <a:p>
            <a:r>
              <a:rPr lang="en-US" b="1" dirty="0" smtClean="0"/>
              <a:t>Good Angel and Evil </a:t>
            </a:r>
            <a:r>
              <a:rPr lang="en-US" b="1" dirty="0" smtClean="0"/>
              <a:t>Angel</a:t>
            </a:r>
          </a:p>
          <a:p>
            <a:endParaRPr lang="en-US" b="1" dirty="0" smtClean="0"/>
          </a:p>
          <a:p>
            <a:r>
              <a:rPr lang="en-US" dirty="0" smtClean="0"/>
              <a:t>Personifications of Faustus' inner turmoil, who give differing advice to him at key points. Their characters also reflect Christian belief that humans are assigned guardian angels, and that devils can influence human thoughts.</a:t>
            </a:r>
            <a:endParaRPr lang="en-US" dirty="0"/>
          </a:p>
        </p:txBody>
      </p:sp>
    </p:spTree>
    <p:extLst>
      <p:ext uri="{BB962C8B-B14F-4D97-AF65-F5344CB8AC3E}">
        <p14:creationId xmlns:p14="http://schemas.microsoft.com/office/powerpoint/2010/main" val="255805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720840"/>
            <a:ext cx="7391400" cy="3139321"/>
          </a:xfrm>
          <a:prstGeom prst="rect">
            <a:avLst/>
          </a:prstGeom>
        </p:spPr>
        <p:txBody>
          <a:bodyPr wrap="square">
            <a:spAutoFit/>
          </a:bodyPr>
          <a:lstStyle/>
          <a:p>
            <a:r>
              <a:rPr lang="en-US" b="1" dirty="0" smtClean="0"/>
              <a:t>Lucifer</a:t>
            </a:r>
          </a:p>
          <a:p>
            <a:endParaRPr lang="en-US" b="1" dirty="0" smtClean="0"/>
          </a:p>
          <a:p>
            <a:r>
              <a:rPr lang="en-US" dirty="0" smtClean="0"/>
              <a:t>Satan. "Lucifer" original meant Venus, referring to the planet's brilliance. In Christian lore, Lucifer is sometimes thought to be another name of Satan. </a:t>
            </a:r>
            <a:endParaRPr lang="en-US" dirty="0" smtClean="0"/>
          </a:p>
          <a:p>
            <a:endParaRPr lang="en-US" dirty="0"/>
          </a:p>
          <a:p>
            <a:r>
              <a:rPr lang="en-US" dirty="0" smtClean="0"/>
              <a:t>Some </a:t>
            </a:r>
            <a:r>
              <a:rPr lang="en-US" dirty="0" smtClean="0"/>
              <a:t>traditions say that Lucifer was Satan's name before the fall, while the Fathers of the Catholic Church held that Lucifer was not Satan's proper name but a word showing the brilliance and beauty of his station before the fall</a:t>
            </a:r>
            <a:r>
              <a:rPr lang="en-US" dirty="0" smtClean="0"/>
              <a:t>.</a:t>
            </a:r>
          </a:p>
          <a:p>
            <a:endParaRPr lang="en-US" dirty="0"/>
          </a:p>
          <a:p>
            <a:r>
              <a:rPr lang="en-US" dirty="0" smtClean="0"/>
              <a:t> </a:t>
            </a:r>
            <a:r>
              <a:rPr lang="en-US" dirty="0" smtClean="0"/>
              <a:t>He appears at a few choice moments in Doctor Faustus, and Marlowe uses "Lucifer" as Satan's proper name.</a:t>
            </a:r>
            <a:endParaRPr lang="en-US" dirty="0"/>
          </a:p>
        </p:txBody>
      </p:sp>
    </p:spTree>
    <p:extLst>
      <p:ext uri="{BB962C8B-B14F-4D97-AF65-F5344CB8AC3E}">
        <p14:creationId xmlns:p14="http://schemas.microsoft.com/office/powerpoint/2010/main" val="635897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413338"/>
            <a:ext cx="7620000" cy="1754326"/>
          </a:xfrm>
          <a:prstGeom prst="rect">
            <a:avLst/>
          </a:prstGeom>
        </p:spPr>
        <p:txBody>
          <a:bodyPr wrap="square">
            <a:spAutoFit/>
          </a:bodyPr>
          <a:lstStyle/>
          <a:p>
            <a:r>
              <a:rPr lang="en-US" b="1" dirty="0" smtClean="0"/>
              <a:t>The Seven Deadly </a:t>
            </a:r>
            <a:r>
              <a:rPr lang="en-US" b="1" dirty="0" smtClean="0"/>
              <a:t>Sins</a:t>
            </a:r>
          </a:p>
          <a:p>
            <a:endParaRPr lang="en-US" b="1" dirty="0" smtClean="0"/>
          </a:p>
          <a:p>
            <a:r>
              <a:rPr lang="en-US" dirty="0" smtClean="0"/>
              <a:t>Personifications of the Seven Deadly Sins, not acts but impulses or motivations that lead men to sinful actions. They array themselves in a pageant before Faustus, although scholars think now that this section was not written by Marlowe.</a:t>
            </a:r>
            <a:endParaRPr lang="en-US" dirty="0"/>
          </a:p>
        </p:txBody>
      </p:sp>
    </p:spTree>
    <p:extLst>
      <p:ext uri="{BB962C8B-B14F-4D97-AF65-F5344CB8AC3E}">
        <p14:creationId xmlns:p14="http://schemas.microsoft.com/office/powerpoint/2010/main" val="4199085892"/>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1554</Words>
  <Application>Microsoft Office PowerPoint</Application>
  <PresentationFormat>On-screen Show (4:3)</PresentationFormat>
  <Paragraphs>97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Dr. Faustus</vt:lpstr>
      <vt:lpstr>CHRISTOPHER MARLOWE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Faustus</dc:title>
  <dc:creator>chandrakumar</dc:creator>
  <cp:lastModifiedBy>chandrakumar</cp:lastModifiedBy>
  <cp:revision>9</cp:revision>
  <dcterms:created xsi:type="dcterms:W3CDTF">2020-05-17T10:00:52Z</dcterms:created>
  <dcterms:modified xsi:type="dcterms:W3CDTF">2020-05-18T07:11:04Z</dcterms:modified>
</cp:coreProperties>
</file>