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9144000" cy="6858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43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SD-PanelTitle-GrommetsCombin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21934" y="1811863"/>
            <a:ext cx="5308866" cy="1515533"/>
          </a:xfrm>
        </p:spPr>
        <p:txBody>
          <a:bodyPr anchor="b">
            <a:noAutofit/>
          </a:bodyPr>
          <a:lstStyle>
            <a:lvl1pPr algn="ctr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21934" y="3598327"/>
            <a:ext cx="5308866" cy="1377651"/>
          </a:xfrm>
        </p:spPr>
        <p:txBody>
          <a:bodyPr anchor="t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65417" y="5054602"/>
            <a:ext cx="673276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21934" y="5054602"/>
            <a:ext cx="4064860" cy="279400"/>
          </a:xfr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817317" y="5054602"/>
            <a:ext cx="413483" cy="279400"/>
          </a:xfrm>
        </p:spPr>
        <p:txBody>
          <a:bodyPr/>
          <a:lstStyle/>
          <a:p>
            <a:fld id="{B6F15528-21DE-4FAA-801E-634DDDAF4B2B}" type="slidenum">
              <a:rPr lang="en-SG" smtClean="0"/>
              <a:t>‹#›</a:t>
            </a:fld>
            <a:endParaRPr lang="en-SG"/>
          </a:p>
        </p:txBody>
      </p:sp>
      <p:cxnSp>
        <p:nvCxnSpPr>
          <p:cNvPr id="15" name="Straight Connector 14"/>
          <p:cNvCxnSpPr/>
          <p:nvPr/>
        </p:nvCxnSpPr>
        <p:spPr>
          <a:xfrm>
            <a:off x="2019825" y="3471329"/>
            <a:ext cx="511308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31045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4815415"/>
            <a:ext cx="6798734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26260" y="1032933"/>
            <a:ext cx="7091482" cy="33612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6" y="5382153"/>
            <a:ext cx="6798734" cy="4937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746912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6" y="906873"/>
            <a:ext cx="6798734" cy="309786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275666"/>
            <a:ext cx="6798736" cy="1600202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SG" smtClean="0"/>
              <a:t>‹#›</a:t>
            </a:fld>
            <a:endParaRPr lang="en-SG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5" y="4140199"/>
            <a:ext cx="6606425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74482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4333" y="982132"/>
            <a:ext cx="6400250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00200" y="3352799"/>
            <a:ext cx="5892798" cy="651933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3" y="4343400"/>
            <a:ext cx="6798738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SG" smtClean="0"/>
              <a:t>‹#›</a:t>
            </a:fld>
            <a:endParaRPr lang="en-SG"/>
          </a:p>
        </p:txBody>
      </p:sp>
      <p:sp>
        <p:nvSpPr>
          <p:cNvPr id="14" name="TextBox 13"/>
          <p:cNvSpPr txBox="1"/>
          <p:nvPr/>
        </p:nvSpPr>
        <p:spPr>
          <a:xfrm>
            <a:off x="849969" y="905362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33503" y="2827870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278466" y="4140199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161392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9" y="3308581"/>
            <a:ext cx="679872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4777381"/>
            <a:ext cx="679873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0802354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9416" y="982132"/>
            <a:ext cx="632516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639312"/>
            <a:ext cx="6798730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4529667"/>
            <a:ext cx="6798736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SG" smtClean="0"/>
              <a:t>‹#›</a:t>
            </a:fld>
            <a:endParaRPr lang="en-SG"/>
          </a:p>
        </p:txBody>
      </p:sp>
      <p:sp>
        <p:nvSpPr>
          <p:cNvPr id="12" name="TextBox 11"/>
          <p:cNvSpPr txBox="1"/>
          <p:nvPr/>
        </p:nvSpPr>
        <p:spPr>
          <a:xfrm>
            <a:off x="878060" y="896895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649796" y="260772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278466" y="342900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02657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82131"/>
            <a:ext cx="6798734" cy="2294467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32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idx="13"/>
          </p:nvPr>
        </p:nvSpPr>
        <p:spPr>
          <a:xfrm>
            <a:off x="1176868" y="3566160"/>
            <a:ext cx="6798730" cy="905256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6" y="4470400"/>
            <a:ext cx="6798734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SG" smtClean="0"/>
              <a:t>‹#›</a:t>
            </a:fld>
            <a:endParaRPr lang="en-SG"/>
          </a:p>
        </p:txBody>
      </p:sp>
      <p:cxnSp>
        <p:nvCxnSpPr>
          <p:cNvPr id="15" name="Straight Connector 14"/>
          <p:cNvCxnSpPr/>
          <p:nvPr/>
        </p:nvCxnSpPr>
        <p:spPr>
          <a:xfrm>
            <a:off x="1278469" y="3429000"/>
            <a:ext cx="6606421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5282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5" y="2490135"/>
            <a:ext cx="6798736" cy="338573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SG" smtClean="0"/>
              <a:t>‹#›</a:t>
            </a:fld>
            <a:endParaRPr lang="en-SG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60642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4892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56667" y="906873"/>
            <a:ext cx="1618930" cy="496899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6867" y="906873"/>
            <a:ext cx="4915509" cy="4968993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SG" smtClean="0"/>
              <a:t>‹#›</a:t>
            </a:fld>
            <a:endParaRPr lang="en-SG"/>
          </a:p>
        </p:txBody>
      </p:sp>
      <p:cxnSp>
        <p:nvCxnSpPr>
          <p:cNvPr id="14" name="Straight Connector 13"/>
          <p:cNvCxnSpPr/>
          <p:nvPr/>
        </p:nvCxnSpPr>
        <p:spPr>
          <a:xfrm>
            <a:off x="6245512" y="906873"/>
            <a:ext cx="0" cy="4968993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01676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278466" y="2354670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281522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78465" y="1641413"/>
            <a:ext cx="6595534" cy="1822514"/>
          </a:xfrm>
        </p:spPr>
        <p:txBody>
          <a:bodyPr anchor="b">
            <a:normAutofit/>
          </a:bodyPr>
          <a:lstStyle>
            <a:lvl1pPr algn="ctr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78465" y="3734859"/>
            <a:ext cx="6595534" cy="1090015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SG" smtClean="0"/>
              <a:t>‹#›</a:t>
            </a:fld>
            <a:endParaRPr lang="en-SG"/>
          </a:p>
        </p:txBody>
      </p:sp>
      <p:cxnSp>
        <p:nvCxnSpPr>
          <p:cNvPr id="31" name="Straight Connector 30"/>
          <p:cNvCxnSpPr/>
          <p:nvPr/>
        </p:nvCxnSpPr>
        <p:spPr>
          <a:xfrm>
            <a:off x="1278466" y="3599392"/>
            <a:ext cx="6595533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738305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278465" y="235626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9576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152" y="2487168"/>
            <a:ext cx="3337560" cy="344728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695738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8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6868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1832" y="2658533"/>
            <a:ext cx="333756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1832" y="3243262"/>
            <a:ext cx="3337560" cy="2706624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SG" smtClean="0"/>
              <a:t>‹#›</a:t>
            </a:fld>
            <a:endParaRPr lang="en-SG"/>
          </a:p>
        </p:txBody>
      </p:sp>
      <p:cxnSp>
        <p:nvCxnSpPr>
          <p:cNvPr id="41" name="Straight Connector 40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8073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915337"/>
            <a:ext cx="6798735" cy="130386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SG" smtClean="0"/>
              <a:t>‹#›</a:t>
            </a:fld>
            <a:endParaRPr lang="en-SG"/>
          </a:p>
        </p:txBody>
      </p:sp>
      <p:cxnSp>
        <p:nvCxnSpPr>
          <p:cNvPr id="14" name="Straight Connector 13"/>
          <p:cNvCxnSpPr/>
          <p:nvPr/>
        </p:nvCxnSpPr>
        <p:spPr>
          <a:xfrm>
            <a:off x="1278466" y="2354670"/>
            <a:ext cx="659553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6549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843959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388534"/>
            <a:ext cx="2536798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0062" y="982132"/>
            <a:ext cx="3855539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031065"/>
            <a:ext cx="2536798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SG" smtClean="0"/>
              <a:t>‹#›</a:t>
            </a:fld>
            <a:endParaRPr lang="en-SG"/>
          </a:p>
        </p:txBody>
      </p:sp>
      <p:cxnSp>
        <p:nvCxnSpPr>
          <p:cNvPr id="16" name="Straight Connector 15"/>
          <p:cNvCxnSpPr/>
          <p:nvPr/>
        </p:nvCxnSpPr>
        <p:spPr>
          <a:xfrm>
            <a:off x="1278466" y="2912533"/>
            <a:ext cx="2333594" cy="0"/>
          </a:xfrm>
          <a:prstGeom prst="line">
            <a:avLst/>
          </a:prstGeom>
          <a:ln w="15875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0571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6865" y="1883832"/>
            <a:ext cx="3632202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8221" y="1032933"/>
            <a:ext cx="2929463" cy="4792136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76865" y="3255432"/>
            <a:ext cx="3632201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551100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D-PanelContent-GrommetsCombined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76866" y="915337"/>
            <a:ext cx="6798734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76865" y="2490135"/>
            <a:ext cx="6798736" cy="344499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6670" y="5960533"/>
            <a:ext cx="1148283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t>5/19/2020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76865" y="5960533"/>
            <a:ext cx="510466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80091" y="5960533"/>
            <a:ext cx="39551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58836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1000" y="304800"/>
            <a:ext cx="8229600" cy="58612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8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</a:t>
            </a:r>
            <a:r>
              <a:rPr sz="8000" b="1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80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Income</a:t>
            </a:r>
            <a:r>
              <a:rPr lang="en-US" sz="8000" b="1" spc="-5" dirty="0" smtClean="0">
                <a:latin typeface="Carlito"/>
                <a:cs typeface="Carlito"/>
              </a:rPr>
              <a:t/>
            </a:r>
            <a:br>
              <a:rPr lang="en-US" sz="8000" b="1" spc="-5" dirty="0" smtClean="0">
                <a:latin typeface="Carlito"/>
                <a:cs typeface="Carlito"/>
              </a:rPr>
            </a:br>
            <a:r>
              <a:rPr lang="en-US" sz="8000" b="1" spc="-5" dirty="0"/>
              <a:t>	</a:t>
            </a:r>
            <a:r>
              <a:rPr lang="en-US" sz="8000" b="1" spc="-5" dirty="0" smtClean="0"/>
              <a:t>			</a:t>
            </a:r>
            <a:br>
              <a:rPr lang="en-US" sz="8000" b="1" spc="-5" dirty="0" smtClean="0"/>
            </a:br>
            <a:r>
              <a:rPr lang="en-US" sz="8000" b="1" spc="-5" dirty="0"/>
              <a:t/>
            </a:r>
            <a:br>
              <a:rPr lang="en-US" sz="8000" b="1" spc="-5" dirty="0"/>
            </a:br>
            <a:r>
              <a:rPr lang="en-US" sz="8000" b="1" spc="-5" dirty="0" smtClean="0"/>
              <a:t>				</a:t>
            </a:r>
            <a:r>
              <a:rPr lang="en-US" sz="20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B.COM- II SEMESTER</a:t>
            </a:r>
            <a:r>
              <a:rPr lang="en-US"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MANAGERIAL ECONOMICS</a:t>
            </a:r>
            <a:br>
              <a:rPr lang="en-US" sz="20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0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			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1524000" y="403607"/>
            <a:ext cx="685673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u="heavy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Problem </a:t>
            </a:r>
            <a:r>
              <a:rPr sz="4000" b="1" u="heavy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4000" b="1" u="heavy" spc="-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sz="4000" b="1" u="heavy" spc="-85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u="heavy" spc="-10" dirty="0">
                <a:uFill>
                  <a:solidFill>
                    <a:srgbClr val="000000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Counting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88340" y="2028189"/>
            <a:ext cx="7692390" cy="407611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  <a:spcBef>
                <a:spcPts val="105"/>
              </a:spcBef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calculation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income through final product approach  considers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 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4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final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goods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24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services.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715" algn="just">
              <a:lnSpc>
                <a:spcPct val="100000"/>
              </a:lnSpc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intermediate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goods 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included.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If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 of  intermediate goods are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considered, it will </a:t>
            </a:r>
            <a:r>
              <a:rPr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involve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problem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double  counting.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5080" indent="-343535">
              <a:lnSpc>
                <a:spcPct val="100000"/>
              </a:lnSpc>
              <a:buFont typeface="Arial"/>
              <a:buChar char="•"/>
              <a:tabLst>
                <a:tab pos="355600" algn="l"/>
                <a:tab pos="356235" algn="l"/>
              </a:tabLst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Double 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counting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means, 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consideration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certain item more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  once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which leads </a:t>
            </a:r>
            <a:r>
              <a:rPr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estimation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</a:t>
            </a:r>
            <a:r>
              <a:rPr sz="24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income.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00800" y="403606"/>
            <a:ext cx="890016" cy="89001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990601" y="1752600"/>
            <a:ext cx="7467600" cy="216790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sum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income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derived </a:t>
            </a: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providing the </a:t>
            </a:r>
            <a:r>
              <a:rPr sz="2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factors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Arial"/>
              <a:buChar char="•"/>
            </a:pP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includes </a:t>
            </a:r>
            <a:r>
              <a:rPr sz="2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wages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salaries, </a:t>
            </a:r>
            <a:r>
              <a:rPr sz="2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rent, interest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profits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within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country in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given</a:t>
            </a:r>
            <a:r>
              <a:rPr sz="28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year.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686562" y="228601"/>
            <a:ext cx="5638038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sz="4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Income</a:t>
            </a:r>
            <a:r>
              <a:rPr sz="4000" b="1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 txBox="1"/>
          <p:nvPr/>
        </p:nvSpPr>
        <p:spPr>
          <a:xfrm>
            <a:off x="935837" y="1965706"/>
            <a:ext cx="7578725" cy="296812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 algn="just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356235" algn="l"/>
              </a:tabLst>
            </a:pP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Obtain Net Domestic Product </a:t>
            </a:r>
            <a:r>
              <a:rPr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Factor 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(NDP </a:t>
            </a:r>
            <a:r>
              <a:rPr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FC) by summing 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up </a:t>
            </a:r>
            <a:r>
              <a:rPr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factors 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payment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paid in 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wages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sz="24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salary, </a:t>
            </a:r>
            <a:r>
              <a:rPr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rent, interest 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profit by all production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units of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sectors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400" b="1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country.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Carlito"/>
              <a:buAutoNum type="arabicPeriod"/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7620" indent="-343535" algn="just">
              <a:lnSpc>
                <a:spcPct val="100000"/>
              </a:lnSpc>
              <a:buAutoNum type="arabicPeriod"/>
              <a:tabLst>
                <a:tab pos="356235" algn="l"/>
              </a:tabLst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 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 factor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income 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abroad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Net 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Domestic Product </a:t>
            </a:r>
            <a:r>
              <a:rPr sz="24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 </a:t>
            </a:r>
            <a:r>
              <a:rPr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 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 </a:t>
            </a:r>
            <a:r>
              <a:rPr sz="24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obtain Net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Product </a:t>
            </a:r>
            <a:r>
              <a:rPr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Factor 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Cost (NNP </a:t>
            </a:r>
            <a:r>
              <a:rPr sz="24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FC)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</a:t>
            </a:r>
            <a:r>
              <a:rPr sz="2400" b="1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income.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685800" y="152401"/>
            <a:ext cx="6629400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Steps in Income</a:t>
            </a:r>
            <a:r>
              <a:rPr sz="4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Method: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09600" y="1447800"/>
            <a:ext cx="7382713" cy="481478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6350" algn="just">
              <a:lnSpc>
                <a:spcPct val="100000"/>
              </a:lnSpc>
              <a:spcBef>
                <a:spcPts val="105"/>
              </a:spcBef>
            </a:pP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Expenditure method measures national income as </a:t>
            </a:r>
            <a:r>
              <a:rPr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aggregate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expenditure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gross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domestic product 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an economy 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during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4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year.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This</a:t>
            </a:r>
            <a:r>
              <a:rPr sz="2400" b="1" spc="2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</a:t>
            </a:r>
            <a:r>
              <a:rPr sz="2400" b="1" spc="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400" b="1" spc="2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</a:t>
            </a:r>
            <a:r>
              <a:rPr sz="2400" b="1" spc="2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</a:t>
            </a:r>
            <a:r>
              <a:rPr sz="2400" b="1" spc="2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expenditure</a:t>
            </a:r>
            <a:r>
              <a:rPr sz="2400" b="1" spc="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made</a:t>
            </a:r>
            <a:r>
              <a:rPr sz="2400" b="1" spc="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sz="2400" b="1" spc="2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</a:t>
            </a:r>
            <a:r>
              <a:rPr sz="2400" b="1" spc="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consumer</a:t>
            </a:r>
            <a:r>
              <a:rPr sz="2400" b="1" spc="2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goods</a:t>
            </a:r>
            <a:r>
              <a:rPr sz="2400" b="1" spc="2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just">
              <a:lnSpc>
                <a:spcPct val="100000"/>
              </a:lnSpc>
            </a:pP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investment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demand, and 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</a:t>
            </a:r>
            <a:r>
              <a:rPr sz="2400" b="1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export.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Therefore,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sum of 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income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(Y)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equals </a:t>
            </a:r>
            <a:r>
              <a:rPr sz="24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 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expenditure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incurred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consumption 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goods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(C) and the sum of  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investment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goods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(I). </a:t>
            </a:r>
            <a:r>
              <a:rPr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Symbolically,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 = C +</a:t>
            </a:r>
            <a:r>
              <a:rPr sz="2400" b="1" spc="-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54329" y="228600"/>
            <a:ext cx="6427471" cy="62773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1" spc="-2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sz="40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Expenditure</a:t>
            </a:r>
            <a:r>
              <a:rPr sz="4000" b="1" spc="-254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562356" y="228601"/>
            <a:ext cx="7591044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5" dirty="0">
                <a:latin typeface="Times New Roman"/>
                <a:cs typeface="Times New Roman"/>
              </a:rPr>
              <a:t>Steps </a:t>
            </a:r>
            <a:r>
              <a:rPr sz="4000" b="1" dirty="0">
                <a:latin typeface="Times New Roman"/>
                <a:cs typeface="Times New Roman"/>
              </a:rPr>
              <a:t>in </a:t>
            </a:r>
            <a:r>
              <a:rPr sz="4000" b="1" spc="-10" dirty="0">
                <a:latin typeface="Times New Roman"/>
                <a:cs typeface="Times New Roman"/>
              </a:rPr>
              <a:t>Expenditure </a:t>
            </a:r>
            <a:r>
              <a:rPr sz="4000" b="1" dirty="0">
                <a:latin typeface="Times New Roman"/>
                <a:cs typeface="Times New Roman"/>
              </a:rPr>
              <a:t>Method:</a:t>
            </a:r>
            <a:endParaRPr sz="4000" dirty="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idx="1"/>
          </p:nvPr>
        </p:nvSpPr>
        <p:spPr>
          <a:xfrm>
            <a:off x="562356" y="1371600"/>
            <a:ext cx="8200644" cy="370678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580390" marR="5080" indent="-342900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580390" algn="l"/>
                <a:tab pos="581025" algn="l"/>
              </a:tabLst>
            </a:pP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GDP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MP =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Gross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Expenditure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Market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Price (GNE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MP) which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sum of Final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private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consumption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expenditure (C), 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Government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consumption expenditure (G),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Gross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domestic 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private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investment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(I) which includes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gross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fixed capital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formation 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plus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changes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stocks,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 export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export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minus import (X-</a:t>
            </a:r>
            <a:r>
              <a:rPr sz="24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M)</a:t>
            </a:r>
          </a:p>
          <a:p>
            <a:pPr marL="224790">
              <a:lnSpc>
                <a:spcPct val="100000"/>
              </a:lnSpc>
              <a:spcBef>
                <a:spcPts val="20"/>
              </a:spcBef>
              <a:buFont typeface="Carlito"/>
              <a:buAutoNum type="arabicPeriod"/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7670" marR="1168400" indent="-170815">
              <a:lnSpc>
                <a:spcPct val="100000"/>
              </a:lnSpc>
              <a:buAutoNum type="arabicPeriod"/>
              <a:tabLst>
                <a:tab pos="492759" algn="l"/>
              </a:tabLst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addition of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income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abroad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(NFIA)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GDP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MP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</a:t>
            </a:r>
            <a:r>
              <a:rPr sz="24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Gross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Product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market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price 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(GNP </a:t>
            </a:r>
            <a:r>
              <a:rPr sz="24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sz="24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MP).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533400" y="381000"/>
            <a:ext cx="58674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Factors to </a:t>
            </a:r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sz="40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taken</a:t>
            </a:r>
            <a:r>
              <a:rPr sz="4000" b="1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care: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57200" y="1295401"/>
            <a:ext cx="8195537" cy="5553443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 algn="just">
              <a:lnSpc>
                <a:spcPct val="100000"/>
              </a:lnSpc>
              <a:spcBef>
                <a:spcPts val="105"/>
              </a:spcBef>
              <a:buAutoNum type="arabicPeriod"/>
              <a:tabLst>
                <a:tab pos="355600" algn="l"/>
              </a:tabLst>
            </a:pP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Expenditure on </a:t>
            </a:r>
            <a:r>
              <a:rPr sz="24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second hand goods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excluded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such 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expenditure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goods is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considered </a:t>
            </a:r>
            <a:r>
              <a:rPr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expenditure on  currently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produced</a:t>
            </a:r>
            <a:r>
              <a:rPr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goods.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15"/>
              </a:spcBef>
              <a:buFont typeface="Carlito"/>
              <a:buAutoNum type="arabicPeriod"/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265" indent="-342265">
              <a:lnSpc>
                <a:spcPct val="100000"/>
              </a:lnSpc>
              <a:buAutoNum type="arabicPeriod"/>
              <a:tabLst>
                <a:tab pos="342265" algn="l"/>
                <a:tab pos="355600" algn="l"/>
              </a:tabLst>
            </a:pP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Expenditure on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purchase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or </a:t>
            </a:r>
            <a:r>
              <a:rPr sz="2400" b="1" spc="-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old shares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bonds</a:t>
            </a:r>
            <a:r>
              <a:rPr sz="2400" b="1" spc="1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should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 </a:t>
            </a:r>
            <a:r>
              <a:rPr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excluded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payments </a:t>
            </a:r>
            <a:r>
              <a:rPr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goods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2400" b="1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services.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5715" indent="-342900" algn="just">
              <a:lnSpc>
                <a:spcPct val="100000"/>
              </a:lnSpc>
              <a:buAutoNum type="arabicPeriod" startAt="3"/>
              <a:tabLst>
                <a:tab pos="355600" algn="l"/>
              </a:tabLst>
            </a:pP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Government expenditure in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400"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transfer 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payments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 </a:t>
            </a:r>
            <a:r>
              <a:rPr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excluded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because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payments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not </a:t>
            </a:r>
            <a:r>
              <a:rPr sz="24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make </a:t>
            </a:r>
            <a:r>
              <a:rPr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any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contribution </a:t>
            </a:r>
            <a:r>
              <a:rPr sz="2400" b="1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flow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goods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24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services.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Carlito"/>
              <a:buAutoNum type="arabicPeriod" startAt="3"/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7620" indent="-342900" algn="just">
              <a:lnSpc>
                <a:spcPct val="100000"/>
              </a:lnSpc>
              <a:buAutoNum type="arabicPeriod" startAt="3"/>
              <a:tabLst>
                <a:tab pos="355600" algn="l"/>
              </a:tabLst>
            </a:pP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Expenditure on </a:t>
            </a:r>
            <a:r>
              <a:rPr sz="2400" b="1" spc="-15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intermediate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goods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services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should be </a:t>
            </a:r>
            <a:r>
              <a:rPr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excluded, 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otherwise this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will lead </a:t>
            </a:r>
            <a:r>
              <a:rPr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double</a:t>
            </a:r>
            <a:r>
              <a:rPr sz="2400" b="1" spc="-9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counting.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6858000" y="381000"/>
            <a:ext cx="1284731" cy="10591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0" y="304800"/>
            <a:ext cx="8915400" cy="1166986"/>
          </a:xfrm>
          <a:prstGeom prst="rect">
            <a:avLst/>
          </a:prstGeom>
          <a:solidFill>
            <a:srgbClr val="EAEAEA"/>
          </a:solidFill>
          <a:ln w="9144">
            <a:solidFill>
              <a:srgbClr val="001F5F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algn="ctr">
              <a:lnSpc>
                <a:spcPts val="4250"/>
              </a:lnSpc>
            </a:pPr>
            <a:r>
              <a:rPr sz="4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</a:t>
            </a:r>
            <a:r>
              <a:rPr sz="4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 </a:t>
            </a:r>
            <a:r>
              <a:rPr sz="4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NI is </a:t>
            </a:r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</a:t>
            </a:r>
            <a:r>
              <a:rPr sz="4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easy</a:t>
            </a:r>
            <a:endParaRPr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" algn="ctr">
              <a:lnSpc>
                <a:spcPts val="4750"/>
              </a:lnSpc>
            </a:pPr>
            <a:r>
              <a:rPr sz="4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task?</a:t>
            </a:r>
            <a:endParaRPr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783742" y="1655445"/>
            <a:ext cx="7521575" cy="3723583"/>
          </a:xfrm>
          <a:prstGeom prst="rect">
            <a:avLst/>
          </a:prstGeom>
        </p:spPr>
        <p:txBody>
          <a:bodyPr vert="horz" wrap="square" lIns="0" tIns="104140" rIns="0" bIns="0" rtlCol="0">
            <a:spAutoFit/>
          </a:bodyPr>
          <a:lstStyle/>
          <a:p>
            <a:pPr marL="355600" marR="5080" indent="-342900">
              <a:lnSpc>
                <a:spcPct val="80000"/>
              </a:lnSpc>
              <a:spcBef>
                <a:spcPts val="82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There are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challenges of measuring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NI,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of 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them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follows: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635" marR="146050" lvl="1" indent="-513715">
              <a:lnSpc>
                <a:spcPts val="2880"/>
              </a:lnSpc>
              <a:spcBef>
                <a:spcPts val="695"/>
              </a:spcBef>
              <a:buAutoNum type="arabicPeriod"/>
              <a:tabLst>
                <a:tab pos="635635" algn="l"/>
                <a:tab pos="636270" algn="l"/>
              </a:tabLst>
            </a:pP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Simon </a:t>
            </a:r>
            <a:r>
              <a:rPr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Kuznet’s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difficulties </a:t>
            </a:r>
            <a:r>
              <a:rPr sz="28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(Definition of </a:t>
            </a:r>
            <a:r>
              <a:rPr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 </a:t>
            </a:r>
            <a:r>
              <a:rPr sz="2800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term </a:t>
            </a:r>
            <a:r>
              <a:rPr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Nation, </a:t>
            </a:r>
            <a:r>
              <a:rPr sz="28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 </a:t>
            </a:r>
            <a:r>
              <a:rPr sz="2800" i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28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 used, </a:t>
            </a:r>
            <a:r>
              <a:rPr sz="2800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Stage </a:t>
            </a:r>
            <a:r>
              <a:rPr sz="28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 </a:t>
            </a:r>
            <a:r>
              <a:rPr sz="2800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economic </a:t>
            </a:r>
            <a:r>
              <a:rPr sz="2800" i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activity, </a:t>
            </a:r>
            <a:r>
              <a:rPr sz="2800" i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 </a:t>
            </a:r>
            <a:r>
              <a:rPr sz="28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goods </a:t>
            </a:r>
            <a:r>
              <a:rPr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 </a:t>
            </a:r>
            <a:r>
              <a:rPr sz="28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services)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635" lvl="1" indent="-514350">
              <a:lnSpc>
                <a:spcPct val="100000"/>
              </a:lnSpc>
              <a:spcBef>
                <a:spcPts val="30"/>
              </a:spcBef>
              <a:buAutoNum type="arabicPeriod"/>
              <a:tabLst>
                <a:tab pos="635635" algn="l"/>
                <a:tab pos="636270" algn="l"/>
              </a:tabLst>
            </a:pP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Problem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double</a:t>
            </a:r>
            <a:r>
              <a:rPr sz="2800" spc="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counting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635" lvl="1" indent="-514350">
              <a:lnSpc>
                <a:spcPct val="100000"/>
              </a:lnSpc>
              <a:buAutoNum type="arabicPeriod"/>
              <a:tabLst>
                <a:tab pos="635635" algn="l"/>
                <a:tab pos="636270" algn="l"/>
              </a:tabLst>
            </a:pPr>
            <a:r>
              <a:rPr sz="2800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Transfer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payments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635" lvl="1" indent="-514350">
              <a:lnSpc>
                <a:spcPct val="100000"/>
              </a:lnSpc>
              <a:buAutoNum type="arabicPeriod"/>
              <a:tabLst>
                <a:tab pos="635635" algn="l"/>
                <a:tab pos="636270" algn="l"/>
              </a:tabLst>
            </a:pP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Income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generated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foreign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firms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35635" lvl="1" indent="-514350">
              <a:lnSpc>
                <a:spcPct val="100000"/>
              </a:lnSpc>
              <a:buAutoNum type="arabicPeriod"/>
              <a:tabLst>
                <a:tab pos="635635" algn="l"/>
                <a:tab pos="636270" algn="l"/>
              </a:tabLst>
            </a:pP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Calculation of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depreciation.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57200" y="274320"/>
            <a:ext cx="8229600" cy="1166986"/>
          </a:xfrm>
          <a:prstGeom prst="rect">
            <a:avLst/>
          </a:prstGeom>
          <a:solidFill>
            <a:srgbClr val="F8F8F8"/>
          </a:solidFill>
        </p:spPr>
        <p:txBody>
          <a:bodyPr vert="horz" wrap="square" lIns="0" tIns="0" rIns="0" bIns="0" rtlCol="0">
            <a:spAutoFit/>
          </a:bodyPr>
          <a:lstStyle/>
          <a:p>
            <a:pPr marL="1905" algn="ctr">
              <a:lnSpc>
                <a:spcPts val="4250"/>
              </a:lnSpc>
            </a:pPr>
            <a:r>
              <a:rPr sz="4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sz="40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</a:t>
            </a:r>
            <a:r>
              <a:rPr sz="4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uses of </a:t>
            </a:r>
            <a:r>
              <a:rPr sz="4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</a:t>
            </a:r>
            <a:r>
              <a:rPr sz="4000" b="1" spc="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income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905" algn="ctr">
              <a:lnSpc>
                <a:spcPts val="4750"/>
              </a:lnSpc>
            </a:pPr>
            <a:r>
              <a:rPr sz="40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statistics?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56919" y="1730921"/>
            <a:ext cx="6184265" cy="2676373"/>
          </a:xfrm>
          <a:prstGeom prst="rect">
            <a:avLst/>
          </a:prstGeom>
        </p:spPr>
        <p:txBody>
          <a:bodyPr vert="horz" wrap="square" lIns="0" tIns="110489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869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Formulation </a:t>
            </a:r>
            <a:r>
              <a:rPr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8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economic</a:t>
            </a:r>
            <a:r>
              <a:rPr sz="2800" i="1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policies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Studying </a:t>
            </a:r>
            <a:r>
              <a:rPr sz="28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economic</a:t>
            </a:r>
            <a:r>
              <a:rPr sz="2800" i="1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structure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47040" indent="-43434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446405" algn="l"/>
                <a:tab pos="447040" algn="l"/>
              </a:tabLst>
            </a:pPr>
            <a:r>
              <a:rPr sz="2800" i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Inter- sectoral</a:t>
            </a:r>
            <a:r>
              <a:rPr sz="2800" i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comparisons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39750" indent="-527685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539750" algn="l"/>
                <a:tab pos="540385" algn="l"/>
              </a:tabLst>
            </a:pPr>
            <a:r>
              <a:rPr sz="28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Indicator </a:t>
            </a:r>
            <a:r>
              <a:rPr sz="2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8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economic</a:t>
            </a:r>
            <a:r>
              <a:rPr sz="2800" i="1" spc="-8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welfare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indent="-342900">
              <a:lnSpc>
                <a:spcPct val="10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Making international</a:t>
            </a:r>
            <a:r>
              <a:rPr sz="2800" i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i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comparisons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535940" y="1607261"/>
            <a:ext cx="8455660" cy="130612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2900">
              <a:lnSpc>
                <a:spcPct val="10000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income measures the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 </a:t>
            </a:r>
            <a:r>
              <a:rPr sz="2800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goods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services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produced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within the 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economy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over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period of</a:t>
            </a:r>
            <a:r>
              <a:rPr sz="2800" spc="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time.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818173"/>
          </a:xfrm>
          <a:prstGeom prst="rect">
            <a:avLst/>
          </a:prstGeom>
          <a:solidFill>
            <a:srgbClr val="EAEAEA"/>
          </a:solidFill>
        </p:spPr>
        <p:txBody>
          <a:bodyPr vert="horz" wrap="square" lIns="0" tIns="20066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580"/>
              </a:spcBef>
            </a:pPr>
            <a:r>
              <a:rPr sz="4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</a:t>
            </a:r>
            <a:r>
              <a:rPr sz="4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sz="4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</a:t>
            </a:r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Income?</a:t>
            </a:r>
            <a:endParaRPr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76478" y="461899"/>
            <a:ext cx="799465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</a:t>
            </a:r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sz="4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</a:t>
            </a:r>
            <a:r>
              <a:rPr sz="4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income</a:t>
            </a:r>
            <a:r>
              <a:rPr sz="4000" b="1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important?</a:t>
            </a:r>
            <a:endParaRPr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67942"/>
            <a:ext cx="7702550" cy="5374292"/>
          </a:xfrm>
          <a:prstGeom prst="rect">
            <a:avLst/>
          </a:prstGeom>
        </p:spPr>
        <p:txBody>
          <a:bodyPr vert="horz" wrap="square" lIns="0" tIns="54610" rIns="0" bIns="0" rtlCol="0">
            <a:spAutoFit/>
          </a:bodyPr>
          <a:lstStyle/>
          <a:p>
            <a:pPr marL="355600" marR="77470" indent="-342900" algn="just">
              <a:lnSpc>
                <a:spcPct val="90000"/>
              </a:lnSpc>
              <a:spcBef>
                <a:spcPts val="430"/>
              </a:spcBef>
              <a:buFont typeface="Arial"/>
              <a:buChar char="•"/>
              <a:tabLst>
                <a:tab pos="355600" algn="l"/>
              </a:tabLst>
            </a:pP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Measuring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level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sz="28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rate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growth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national 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income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important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economists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when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considering: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25"/>
              </a:spcBef>
              <a:buFont typeface="Arial"/>
              <a:buChar char="•"/>
            </a:pP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56285" marR="5080" lvl="1" indent="-287020">
              <a:lnSpc>
                <a:spcPts val="2590"/>
              </a:lnSpc>
              <a:spcBef>
                <a:spcPts val="5"/>
              </a:spcBef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Economic growth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where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country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in the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business 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cycle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buFont typeface="Arial"/>
              <a:buChar char="–"/>
            </a:pP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56285" lvl="1" indent="-287020">
              <a:lnSpc>
                <a:spcPct val="100000"/>
              </a:lnSpc>
              <a:buFont typeface="Arial"/>
              <a:buChar char="–"/>
              <a:tabLst>
                <a:tab pos="756920" algn="l"/>
              </a:tabLst>
            </a:pP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Changes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average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living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standards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sz="28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>
              <a:lnSpc>
                <a:spcPct val="100000"/>
              </a:lnSpc>
              <a:spcBef>
                <a:spcPts val="5"/>
              </a:spcBef>
              <a:buFont typeface="Arial"/>
              <a:buChar char="–"/>
            </a:pP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56285" marR="691515" lvl="1" indent="-287020">
              <a:lnSpc>
                <a:spcPts val="2590"/>
              </a:lnSpc>
              <a:buFont typeface="Arial"/>
              <a:buChar char="–"/>
              <a:tabLst>
                <a:tab pos="756920" algn="l"/>
                <a:tab pos="6535420" algn="l"/>
              </a:tabLst>
            </a:pP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king </a:t>
            </a:r>
            <a:r>
              <a:rPr sz="2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</a:t>
            </a:r>
            <a:r>
              <a:rPr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tribution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tional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om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	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(i.e.  measuring income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wealth</a:t>
            </a:r>
            <a:r>
              <a:rPr sz="28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inequalities)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304800"/>
            <a:ext cx="868680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000" b="1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</a:t>
            </a:r>
            <a:r>
              <a:rPr sz="4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INCOME</a:t>
            </a:r>
            <a:r>
              <a:rPr sz="4000" b="1" spc="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CONCEPTS</a:t>
            </a:r>
            <a:endParaRPr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535940" y="1568325"/>
            <a:ext cx="7991475" cy="3267818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355600" marR="5080" indent="-342900">
              <a:lnSpc>
                <a:spcPct val="90000"/>
              </a:lnSpc>
              <a:spcBef>
                <a:spcPts val="49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Gross domestic product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GDP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is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defined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 "an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aggregate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 of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equal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sum of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gross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values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added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resident institutional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units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engaged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419100" indent="-342900">
              <a:lnSpc>
                <a:spcPct val="90000"/>
              </a:lnSpc>
              <a:spcBef>
                <a:spcPts val="770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Gross national </a:t>
            </a: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GNP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the </a:t>
            </a: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 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the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products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services 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produced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one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year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labor and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property 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supplied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citizens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800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3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country.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1143000"/>
            <a:ext cx="9372600" cy="333899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2900">
              <a:lnSpc>
                <a:spcPts val="3650"/>
              </a:lnSpc>
              <a:spcBef>
                <a:spcPts val="105"/>
              </a:spcBef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Personal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Income</a:t>
            </a:r>
            <a:r>
              <a:rPr sz="2800" b="1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(PI)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5080">
              <a:lnSpc>
                <a:spcPct val="90000"/>
              </a:lnSpc>
              <a:spcBef>
                <a:spcPts val="195"/>
              </a:spcBef>
            </a:pPr>
            <a:r>
              <a:rPr sz="2800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Personal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Income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s the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money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income  received by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individuals and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households of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country </a:t>
            </a:r>
            <a:r>
              <a:rPr sz="28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possible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sources </a:t>
            </a:r>
            <a:r>
              <a:rPr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before </a:t>
            </a:r>
            <a:r>
              <a:rPr sz="2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direct  </a:t>
            </a:r>
            <a:r>
              <a:rPr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taxes.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9085" indent="-287020">
              <a:lnSpc>
                <a:spcPts val="24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 Capita Income</a:t>
            </a:r>
            <a:r>
              <a:rPr sz="2800" b="1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PCI)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065">
              <a:lnSpc>
                <a:spcPts val="2400"/>
              </a:lnSpc>
              <a:tabLst>
                <a:tab pos="299085" algn="l"/>
                <a:tab pos="299720" algn="l"/>
              </a:tabLst>
            </a:pP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Per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Capita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Income of a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country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derived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dividin</a:t>
            </a:r>
            <a:r>
              <a:rPr lang="en-US"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 </a:t>
            </a:r>
            <a:r>
              <a:rPr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income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country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total  </a:t>
            </a:r>
            <a:r>
              <a:rPr sz="2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</a:t>
            </a:r>
            <a:r>
              <a:rPr lang="en-US"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sz="2800" spc="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country.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228600"/>
            <a:ext cx="9067800" cy="12439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3970" marR="5080" indent="941705">
              <a:lnSpc>
                <a:spcPct val="100000"/>
              </a:lnSpc>
              <a:spcBef>
                <a:spcPts val="100"/>
              </a:spcBef>
            </a:pPr>
            <a:r>
              <a:rPr sz="4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</a:t>
            </a:r>
            <a:r>
              <a:rPr sz="4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Income:  </a:t>
            </a:r>
            <a:r>
              <a:rPr lang="en-US" sz="4000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4000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spc="-1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sz="40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Concept </a:t>
            </a:r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sz="4000" b="1" spc="-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Measurement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654812" y="1702054"/>
            <a:ext cx="7959725" cy="4268476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299085" marR="5080" indent="-287020">
              <a:lnSpc>
                <a:spcPct val="100000"/>
              </a:lnSpc>
              <a:spcBef>
                <a:spcPts val="105"/>
              </a:spcBef>
              <a:buChar char="•"/>
              <a:tabLst>
                <a:tab pos="299085" algn="l"/>
                <a:tab pos="299720" algn="l"/>
              </a:tabLst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Production of goods and service generates income and income</a:t>
            </a:r>
            <a:r>
              <a:rPr sz="2400" spc="-1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  rise to demand for goods and service, demand give rise to  expenditure, and expenditure give further rise to production of  goods and service. </a:t>
            </a:r>
            <a:r>
              <a:rPr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is a circular flow of production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income</a:t>
            </a:r>
            <a:r>
              <a:rPr sz="2400" spc="-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 expenditure.</a:t>
            </a:r>
          </a:p>
          <a:p>
            <a:pPr>
              <a:lnSpc>
                <a:spcPct val="100000"/>
              </a:lnSpc>
              <a:buFont typeface="Arial"/>
              <a:buChar char="•"/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08940" lvl="1" indent="-287655">
              <a:lnSpc>
                <a:spcPct val="100000"/>
              </a:lnSpc>
              <a:spcBef>
                <a:spcPts val="1540"/>
              </a:spcBef>
              <a:buChar char="•"/>
              <a:tabLst>
                <a:tab pos="408940" algn="l"/>
                <a:tab pos="409575" algn="l"/>
              </a:tabLst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basis of these flows, national income can be analysed</a:t>
            </a:r>
            <a:r>
              <a:rPr sz="2400" spc="-18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</a:p>
          <a:p>
            <a:pPr marL="649605" indent="-528320">
              <a:lnSpc>
                <a:spcPct val="100000"/>
              </a:lnSpc>
              <a:buAutoNum type="arabicPeriod"/>
              <a:tabLst>
                <a:tab pos="649605" algn="l"/>
                <a:tab pos="650240" algn="l"/>
              </a:tabLst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 flow of goods and</a:t>
            </a:r>
            <a:r>
              <a:rPr sz="2400" spc="-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services</a:t>
            </a:r>
          </a:p>
          <a:p>
            <a:pPr marL="649605" indent="-528320">
              <a:lnSpc>
                <a:spcPct val="100000"/>
              </a:lnSpc>
              <a:spcBef>
                <a:spcPts val="5"/>
              </a:spcBef>
              <a:buAutoNum type="arabicPeriod"/>
              <a:tabLst>
                <a:tab pos="649605" algn="l"/>
                <a:tab pos="650240" algn="l"/>
              </a:tabLst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 flow of</a:t>
            </a:r>
            <a:r>
              <a:rPr sz="2400" spc="-6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incomes</a:t>
            </a:r>
          </a:p>
          <a:p>
            <a:pPr marL="649605" indent="-528320">
              <a:lnSpc>
                <a:spcPct val="100000"/>
              </a:lnSpc>
              <a:buAutoNum type="arabicPeriod"/>
              <a:tabLst>
                <a:tab pos="649605" algn="l"/>
                <a:tab pos="650240" algn="l"/>
              </a:tabLst>
            </a:pP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a flow of expenditure on goods and</a:t>
            </a:r>
            <a:r>
              <a:rPr sz="2400" spc="-1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services.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52400" y="0"/>
            <a:ext cx="8458200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Figure: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Measuring National 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</a:t>
            </a:r>
            <a:r>
              <a:rPr sz="2400" b="1" spc="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Income</a:t>
            </a:r>
            <a:endParaRPr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85798"/>
            <a:ext cx="9144000" cy="61721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533400" y="228600"/>
            <a:ext cx="8077200" cy="617477"/>
          </a:xfrm>
          <a:prstGeom prst="rect">
            <a:avLst/>
          </a:prstGeom>
          <a:solidFill>
            <a:srgbClr val="DFDFDF"/>
          </a:solidFill>
        </p:spPr>
        <p:txBody>
          <a:bodyPr vert="horz" wrap="square" lIns="0" tIns="1905" rIns="0" bIns="0" rtlCol="0">
            <a:spAutoFit/>
          </a:bodyPr>
          <a:lstStyle/>
          <a:p>
            <a:pPr marL="2346325" algn="l">
              <a:lnSpc>
                <a:spcPct val="100000"/>
              </a:lnSpc>
              <a:spcBef>
                <a:spcPts val="15"/>
              </a:spcBef>
            </a:pPr>
            <a:r>
              <a:rPr sz="4000" b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sz="4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sz="4000" b="1" spc="-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535940" y="1616709"/>
            <a:ext cx="8531860" cy="216790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1" spc="-5" dirty="0">
                <a:latin typeface="Carlito"/>
                <a:cs typeface="Carlito"/>
              </a:rPr>
              <a:t>(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a)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sz="2800" b="1" spc="-5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approach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5080" indent="-342900">
              <a:lnSpc>
                <a:spcPct val="100000"/>
              </a:lnSpc>
              <a:buFont typeface="Arial"/>
              <a:buChar char="•"/>
              <a:tabLst>
                <a:tab pos="354965" algn="l"/>
                <a:tab pos="355600" algn="l"/>
              </a:tabLst>
            </a:pP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final product approach </a:t>
            </a: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involves estimation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the </a:t>
            </a:r>
            <a:r>
              <a:rPr sz="2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 </a:t>
            </a: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 final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goods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and services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produced in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8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economy in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sz="2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given</a:t>
            </a:r>
            <a:r>
              <a:rPr sz="2800" b="1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period.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81000" y="76200"/>
            <a:ext cx="80772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Steps </a:t>
            </a:r>
            <a:r>
              <a:rPr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Final </a:t>
            </a:r>
            <a:r>
              <a:rPr sz="40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</a:t>
            </a:r>
            <a:r>
              <a:rPr sz="4000" b="1" spc="-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Approach: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33400" y="704577"/>
            <a:ext cx="8382000" cy="592277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84810" marR="5080" indent="-372745" algn="just">
              <a:lnSpc>
                <a:spcPct val="100000"/>
              </a:lnSpc>
              <a:spcBef>
                <a:spcPts val="105"/>
              </a:spcBef>
              <a:buAutoNum type="romanLcParenBoth"/>
              <a:tabLst>
                <a:tab pos="385445" algn="l"/>
              </a:tabLst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market 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value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final goods and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service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produced within the  country 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gives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estimate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sz="2400" b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Gross Domestic </a:t>
            </a:r>
            <a:r>
              <a:rPr sz="24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 </a:t>
            </a:r>
            <a:r>
              <a:rPr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Market 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Price (GDP </a:t>
            </a:r>
            <a:r>
              <a:rPr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MP)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Carlito"/>
              <a:buAutoNum type="romanLcParenBoth"/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97815" marR="1249045" indent="-285750">
              <a:lnSpc>
                <a:spcPct val="100000"/>
              </a:lnSpc>
              <a:buAutoNum type="romanLcParenBoth"/>
              <a:tabLst>
                <a:tab pos="353060" algn="l"/>
              </a:tabLst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addition of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 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factor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income 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abroad </a:t>
            </a:r>
            <a:r>
              <a:rPr sz="24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en-US" sz="24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sz="24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GDP</a:t>
            </a:r>
            <a:r>
              <a:rPr sz="2400" b="1" spc="-10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MP 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gives </a:t>
            </a:r>
            <a:r>
              <a:rPr sz="2400" b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Gross </a:t>
            </a:r>
            <a:r>
              <a:rPr sz="24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National Product </a:t>
            </a:r>
            <a:r>
              <a:rPr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Market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Price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(GNP </a:t>
            </a:r>
            <a:r>
              <a:rPr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MP).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55600" marR="1764664" indent="-343535">
              <a:lnSpc>
                <a:spcPct val="100000"/>
              </a:lnSpc>
              <a:buAutoNum type="romanLcParenBoth" startAt="3"/>
              <a:tabLst>
                <a:tab pos="415925" algn="l"/>
              </a:tabLst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deduction of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depreciation 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Gross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National  Product </a:t>
            </a:r>
            <a:r>
              <a:rPr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market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price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(GNP </a:t>
            </a:r>
            <a:r>
              <a:rPr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MP) MP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provides </a:t>
            </a:r>
            <a:r>
              <a:rPr sz="24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Net National Product </a:t>
            </a:r>
            <a:r>
              <a:rPr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market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Price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(NNP </a:t>
            </a:r>
            <a:r>
              <a:rPr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sz="2400" b="1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MP).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20"/>
              </a:spcBef>
              <a:buFont typeface="Carlito"/>
              <a:buAutoNum type="romanLcParenBoth" startAt="3"/>
            </a:pP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2115" marR="1190625" indent="-400050">
              <a:lnSpc>
                <a:spcPct val="100000"/>
              </a:lnSpc>
              <a:buAutoNum type="romanLcParenBoth" startAt="3"/>
              <a:tabLst>
                <a:tab pos="410845" algn="l"/>
              </a:tabLst>
            </a:pP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deduction of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 indirect </a:t>
            </a:r>
            <a:r>
              <a:rPr sz="2400"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taxes 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from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NNP </a:t>
            </a:r>
            <a:r>
              <a:rPr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 </a:t>
            </a:r>
            <a:r>
              <a:rPr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MP </a:t>
            </a:r>
            <a:r>
              <a:rPr sz="24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give </a:t>
            </a:r>
            <a:r>
              <a:rPr sz="2400" b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Net National Product </a:t>
            </a:r>
            <a:r>
              <a:rPr sz="2400" b="1" spc="-1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 Factor </a:t>
            </a:r>
            <a:r>
              <a:rPr sz="2400" b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Cost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(NNP </a:t>
            </a:r>
            <a:r>
              <a:rPr sz="24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at</a:t>
            </a:r>
            <a:r>
              <a:rPr sz="2400" b="1" spc="-6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FC)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D9B247"/>
      </a:accent1>
      <a:accent2>
        <a:srgbClr val="CC702D"/>
      </a:accent2>
      <a:accent3>
        <a:srgbClr val="B53A31"/>
      </a:accent3>
      <a:accent4>
        <a:srgbClr val="815F56"/>
      </a:accent4>
      <a:accent5>
        <a:srgbClr val="AE9E7C"/>
      </a:accent5>
      <a:accent6>
        <a:srgbClr val="7B8864"/>
      </a:accent6>
      <a:hlink>
        <a:srgbClr val="BB7826"/>
      </a:hlink>
      <a:folHlink>
        <a:srgbClr val="CF9C5F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rnd" cmpd="sng" algn="ctr">
          <a:solidFill>
            <a:schemeClr val="phClr"/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E4E49EB0-FB00-41F5-9359-4843D783A23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65</TotalTime>
  <Words>1004</Words>
  <Application>Microsoft Office PowerPoint</Application>
  <PresentationFormat>On-screen Show (4:3)</PresentationFormat>
  <Paragraphs>88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Carlito</vt:lpstr>
      <vt:lpstr>Garamond</vt:lpstr>
      <vt:lpstr>Times New Roman</vt:lpstr>
      <vt:lpstr>Organic</vt:lpstr>
      <vt:lpstr>National Income           B.COM- II SEMESTER     MANAGERIAL ECONOMICS      </vt:lpstr>
      <vt:lpstr>What is National Income?</vt:lpstr>
      <vt:lpstr>Why is national income important?</vt:lpstr>
      <vt:lpstr>NATIONAL INCOME CONCEPTS</vt:lpstr>
      <vt:lpstr>PowerPoint Presentation</vt:lpstr>
      <vt:lpstr>National Income:          Concept and Measurement</vt:lpstr>
      <vt:lpstr>PowerPoint Presentation</vt:lpstr>
      <vt:lpstr>A. Product Method</vt:lpstr>
      <vt:lpstr>Steps in Final Product Approach:</vt:lpstr>
      <vt:lpstr>Problem of Double Counting</vt:lpstr>
      <vt:lpstr>B. Income Method</vt:lpstr>
      <vt:lpstr>Steps in Income Method:</vt:lpstr>
      <vt:lpstr>C. Expenditure Method</vt:lpstr>
      <vt:lpstr>Steps in Expenditure Method:</vt:lpstr>
      <vt:lpstr>Factors to be taken care: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National Income           B.COM- II SEMESTER     MANAGERIAL ECONOMICS                                       -R.RADHIKA</dc:title>
  <dc:creator>user</dc:creator>
  <cp:lastModifiedBy>user</cp:lastModifiedBy>
  <cp:revision>24</cp:revision>
  <dcterms:created xsi:type="dcterms:W3CDTF">2020-04-16T06:39:49Z</dcterms:created>
  <dcterms:modified xsi:type="dcterms:W3CDTF">2020-05-19T15:15:45Z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2020-04-05T00:00:00Z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2020-04-16T00:00:00Z</vt:filetime>
  </property>
</Properties>
</file>