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9334D819-9F07-4261-B09B-9E467E5D9002}" type="datetimeFigureOut">
              <a:rPr lang="en-US" smtClean="0"/>
              <a:pPr/>
              <a:t>5/21/2020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559231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pPr/>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456652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334D819-9F07-4261-B09B-9E467E5D9002}" type="datetimeFigureOut">
              <a:rPr lang="en-US" smtClean="0"/>
              <a:pPr/>
              <a:t>5/21/2020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055429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334D819-9F07-4261-B09B-9E467E5D9002}" type="datetimeFigureOut">
              <a:rPr lang="en-US" smtClean="0"/>
              <a:pPr/>
              <a:t>5/21/2020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71766878-3199-4EAB-94E7-2D6D11070E14}"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00373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9334D819-9F07-4261-B09B-9E467E5D9002}" type="datetimeFigureOut">
              <a:rPr lang="en-US" smtClean="0"/>
              <a:pPr/>
              <a:t>5/21/2020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753564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334D819-9F07-4261-B09B-9E467E5D9002}" type="datetimeFigureOut">
              <a:rPr lang="en-US" smtClean="0"/>
              <a:pPr/>
              <a:t>5/21/2020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741890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334D819-9F07-4261-B09B-9E467E5D9002}" type="datetimeFigureOut">
              <a:rPr lang="en-US" smtClean="0"/>
              <a:pPr/>
              <a:t>5/21/2020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519347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182047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9334D819-9F07-4261-B09B-9E467E5D9002}" type="datetimeFigureOut">
              <a:rPr lang="en-US" smtClean="0"/>
              <a:t>5/21/2020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093304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203958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334D819-9F07-4261-B09B-9E467E5D9002}" type="datetimeFigureOut">
              <a:rPr lang="en-US" smtClean="0"/>
              <a:pPr/>
              <a:t>5/21/2020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779925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14713305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5/21/2020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17940014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5/21/2020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452916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5/21/2020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641256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708654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40334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334D819-9F07-4261-B09B-9E467E5D9002}" type="datetimeFigureOut">
              <a:rPr lang="en-US" smtClean="0"/>
              <a:pPr/>
              <a:t>5/21/2020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30074276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97F98-E77D-4A94-87AC-DE3D21A0406E}"/>
              </a:ext>
            </a:extLst>
          </p:cNvPr>
          <p:cNvSpPr>
            <a:spLocks noGrp="1"/>
          </p:cNvSpPr>
          <p:nvPr>
            <p:ph type="ctrTitle"/>
          </p:nvPr>
        </p:nvSpPr>
        <p:spPr>
          <a:xfrm>
            <a:off x="245164" y="1828800"/>
            <a:ext cx="11701671" cy="2604402"/>
          </a:xfrm>
        </p:spPr>
        <p:txBody>
          <a:bodyPr/>
          <a:lstStyle/>
          <a:p>
            <a:pPr algn="l"/>
            <a:r>
              <a:rPr lang="en-IN" sz="2000" dirty="0"/>
              <a:t>A.LAKSHIKA,</a:t>
            </a:r>
            <a:br>
              <a:rPr lang="en-IN" sz="2000" dirty="0"/>
            </a:br>
            <a:r>
              <a:rPr lang="en-IN" sz="2000" dirty="0"/>
              <a:t>ASSISTANT PROFFESSSOR, </a:t>
            </a:r>
            <a:br>
              <a:rPr lang="en-IN" sz="2000" dirty="0"/>
            </a:br>
            <a:r>
              <a:rPr lang="en-IN" sz="2000" dirty="0"/>
              <a:t>DEPARTMENT OF FASHION TECHNOLOGY AND COSTUME DESIGNING,</a:t>
            </a:r>
            <a:br>
              <a:rPr lang="en-IN" sz="2000" dirty="0"/>
            </a:br>
            <a:r>
              <a:rPr lang="en-IN" sz="2000" dirty="0"/>
              <a:t>BON SECOURS ARTS AND SCIENCE COLLEGE FOR WOMEN,</a:t>
            </a:r>
            <a:br>
              <a:rPr lang="en-IN" sz="2000" dirty="0"/>
            </a:br>
            <a:r>
              <a:rPr lang="en-IN" sz="2000" dirty="0"/>
              <a:t>MANNARGUDI</a:t>
            </a:r>
          </a:p>
        </p:txBody>
      </p:sp>
      <p:sp>
        <p:nvSpPr>
          <p:cNvPr id="3" name="Subtitle 2">
            <a:extLst>
              <a:ext uri="{FF2B5EF4-FFF2-40B4-BE49-F238E27FC236}">
                <a16:creationId xmlns:a16="http://schemas.microsoft.com/office/drawing/2014/main" id="{4EB02EA0-5CBE-4494-B7F5-13F7763F4627}"/>
              </a:ext>
            </a:extLst>
          </p:cNvPr>
          <p:cNvSpPr>
            <a:spLocks noGrp="1"/>
          </p:cNvSpPr>
          <p:nvPr>
            <p:ph type="subTitle" idx="1"/>
          </p:nvPr>
        </p:nvSpPr>
        <p:spPr>
          <a:xfrm>
            <a:off x="2281305" y="1666382"/>
            <a:ext cx="8045373" cy="742279"/>
          </a:xfrm>
        </p:spPr>
        <p:txBody>
          <a:bodyPr>
            <a:normAutofit fontScale="85000" lnSpcReduction="20000"/>
          </a:bodyPr>
          <a:lstStyle/>
          <a:p>
            <a:pPr algn="ctr"/>
            <a:r>
              <a:rPr lang="en-IN" sz="2800" b="1"/>
              <a:t>SEWING TECHNIQUES </a:t>
            </a:r>
          </a:p>
          <a:p>
            <a:pPr algn="ctr"/>
            <a:r>
              <a:rPr lang="en-IN" sz="2800" b="1"/>
              <a:t>UNIT-5 </a:t>
            </a:r>
            <a:r>
              <a:rPr lang="en-IN" sz="2800" b="1" dirty="0"/>
              <a:t>TRIMMING</a:t>
            </a:r>
          </a:p>
        </p:txBody>
      </p:sp>
    </p:spTree>
    <p:extLst>
      <p:ext uri="{BB962C8B-B14F-4D97-AF65-F5344CB8AC3E}">
        <p14:creationId xmlns:p14="http://schemas.microsoft.com/office/powerpoint/2010/main" val="961283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9FAA9-DD44-4334-B8D9-F14AFA461797}"/>
              </a:ext>
            </a:extLst>
          </p:cNvPr>
          <p:cNvSpPr>
            <a:spLocks noGrp="1"/>
          </p:cNvSpPr>
          <p:nvPr>
            <p:ph type="title"/>
          </p:nvPr>
        </p:nvSpPr>
        <p:spPr/>
        <p:txBody>
          <a:bodyPr/>
          <a:lstStyle/>
          <a:p>
            <a:r>
              <a:rPr lang="en-IN" dirty="0"/>
              <a:t>LACE</a:t>
            </a:r>
          </a:p>
        </p:txBody>
      </p:sp>
      <p:pic>
        <p:nvPicPr>
          <p:cNvPr id="3" name="Picture 2">
            <a:extLst>
              <a:ext uri="{FF2B5EF4-FFF2-40B4-BE49-F238E27FC236}">
                <a16:creationId xmlns:a16="http://schemas.microsoft.com/office/drawing/2014/main" id="{C27A9D87-7F29-411F-81CD-7B9CCC69BE33}"/>
              </a:ext>
            </a:extLst>
          </p:cNvPr>
          <p:cNvPicPr>
            <a:picLocks noChangeAspect="1"/>
          </p:cNvPicPr>
          <p:nvPr/>
        </p:nvPicPr>
        <p:blipFill>
          <a:blip r:embed="rId2"/>
          <a:stretch>
            <a:fillRect/>
          </a:stretch>
        </p:blipFill>
        <p:spPr>
          <a:xfrm>
            <a:off x="1413220" y="2957983"/>
            <a:ext cx="2964760" cy="2952448"/>
          </a:xfrm>
          <a:prstGeom prst="rect">
            <a:avLst/>
          </a:prstGeom>
        </p:spPr>
      </p:pic>
      <p:sp>
        <p:nvSpPr>
          <p:cNvPr id="4" name="Rectangle 3">
            <a:extLst>
              <a:ext uri="{FF2B5EF4-FFF2-40B4-BE49-F238E27FC236}">
                <a16:creationId xmlns:a16="http://schemas.microsoft.com/office/drawing/2014/main" id="{F794B68B-8878-4715-BD79-87FCB74493DA}"/>
              </a:ext>
            </a:extLst>
          </p:cNvPr>
          <p:cNvSpPr/>
          <p:nvPr/>
        </p:nvSpPr>
        <p:spPr>
          <a:xfrm>
            <a:off x="5645426" y="3526877"/>
            <a:ext cx="6096000" cy="923330"/>
          </a:xfrm>
          <a:prstGeom prst="rect">
            <a:avLst/>
          </a:prstGeom>
        </p:spPr>
        <p:txBody>
          <a:bodyPr>
            <a:spAutoFit/>
          </a:bodyPr>
          <a:lstStyle/>
          <a:p>
            <a:r>
              <a:rPr lang="en-IN" dirty="0"/>
              <a:t>a delicate decorative fabric made from cotton, silk, etc., woven in an open web of different symmetrical patterns and figures</a:t>
            </a:r>
          </a:p>
        </p:txBody>
      </p:sp>
    </p:spTree>
    <p:extLst>
      <p:ext uri="{BB962C8B-B14F-4D97-AF65-F5344CB8AC3E}">
        <p14:creationId xmlns:p14="http://schemas.microsoft.com/office/powerpoint/2010/main" val="3039848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89981-A8AB-4DE0-A425-F747CD568E4A}"/>
              </a:ext>
            </a:extLst>
          </p:cNvPr>
          <p:cNvSpPr>
            <a:spLocks noGrp="1"/>
          </p:cNvSpPr>
          <p:nvPr>
            <p:ph type="title"/>
          </p:nvPr>
        </p:nvSpPr>
        <p:spPr/>
        <p:txBody>
          <a:bodyPr/>
          <a:lstStyle/>
          <a:p>
            <a:r>
              <a:rPr lang="en-IN" dirty="0"/>
              <a:t>LACE MOTIFS</a:t>
            </a:r>
          </a:p>
        </p:txBody>
      </p:sp>
      <p:pic>
        <p:nvPicPr>
          <p:cNvPr id="3" name="Picture 2">
            <a:extLst>
              <a:ext uri="{FF2B5EF4-FFF2-40B4-BE49-F238E27FC236}">
                <a16:creationId xmlns:a16="http://schemas.microsoft.com/office/drawing/2014/main" id="{B9804B41-A058-4C7A-AEF0-7D34602B43A2}"/>
              </a:ext>
            </a:extLst>
          </p:cNvPr>
          <p:cNvPicPr>
            <a:picLocks noChangeAspect="1"/>
          </p:cNvPicPr>
          <p:nvPr/>
        </p:nvPicPr>
        <p:blipFill>
          <a:blip r:embed="rId2"/>
          <a:stretch>
            <a:fillRect/>
          </a:stretch>
        </p:blipFill>
        <p:spPr>
          <a:xfrm>
            <a:off x="2895600" y="2344185"/>
            <a:ext cx="3350937" cy="3350937"/>
          </a:xfrm>
          <a:prstGeom prst="rect">
            <a:avLst/>
          </a:prstGeom>
        </p:spPr>
      </p:pic>
      <p:pic>
        <p:nvPicPr>
          <p:cNvPr id="4" name="Picture 3">
            <a:extLst>
              <a:ext uri="{FF2B5EF4-FFF2-40B4-BE49-F238E27FC236}">
                <a16:creationId xmlns:a16="http://schemas.microsoft.com/office/drawing/2014/main" id="{A3471829-91AE-4BF6-888C-BF76A041DE19}"/>
              </a:ext>
            </a:extLst>
          </p:cNvPr>
          <p:cNvPicPr>
            <a:picLocks noChangeAspect="1"/>
          </p:cNvPicPr>
          <p:nvPr/>
        </p:nvPicPr>
        <p:blipFill>
          <a:blip r:embed="rId3"/>
          <a:stretch>
            <a:fillRect/>
          </a:stretch>
        </p:blipFill>
        <p:spPr>
          <a:xfrm>
            <a:off x="7632217" y="2570922"/>
            <a:ext cx="3698388" cy="2770221"/>
          </a:xfrm>
          <a:prstGeom prst="rect">
            <a:avLst/>
          </a:prstGeom>
        </p:spPr>
      </p:pic>
    </p:spTree>
    <p:extLst>
      <p:ext uri="{BB962C8B-B14F-4D97-AF65-F5344CB8AC3E}">
        <p14:creationId xmlns:p14="http://schemas.microsoft.com/office/powerpoint/2010/main" val="1923721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0D422-EEE9-457F-B0C3-0735E9DAA33D}"/>
              </a:ext>
            </a:extLst>
          </p:cNvPr>
          <p:cNvSpPr>
            <a:spLocks noGrp="1"/>
          </p:cNvSpPr>
          <p:nvPr>
            <p:ph type="title"/>
          </p:nvPr>
        </p:nvSpPr>
        <p:spPr/>
        <p:txBody>
          <a:bodyPr/>
          <a:lstStyle/>
          <a:p>
            <a:r>
              <a:rPr lang="en-IN" dirty="0"/>
              <a:t>SCALLOPED EDGING</a:t>
            </a:r>
          </a:p>
        </p:txBody>
      </p:sp>
      <p:pic>
        <p:nvPicPr>
          <p:cNvPr id="3" name="Picture 2">
            <a:extLst>
              <a:ext uri="{FF2B5EF4-FFF2-40B4-BE49-F238E27FC236}">
                <a16:creationId xmlns:a16="http://schemas.microsoft.com/office/drawing/2014/main" id="{1238F86C-2E39-4C62-BD29-075B7DF3F6EA}"/>
              </a:ext>
            </a:extLst>
          </p:cNvPr>
          <p:cNvPicPr>
            <a:picLocks noChangeAspect="1"/>
          </p:cNvPicPr>
          <p:nvPr/>
        </p:nvPicPr>
        <p:blipFill>
          <a:blip r:embed="rId2"/>
          <a:stretch>
            <a:fillRect/>
          </a:stretch>
        </p:blipFill>
        <p:spPr>
          <a:xfrm>
            <a:off x="4552949" y="2690812"/>
            <a:ext cx="5280163" cy="2526004"/>
          </a:xfrm>
          <a:prstGeom prst="rect">
            <a:avLst/>
          </a:prstGeom>
        </p:spPr>
      </p:pic>
    </p:spTree>
    <p:extLst>
      <p:ext uri="{BB962C8B-B14F-4D97-AF65-F5344CB8AC3E}">
        <p14:creationId xmlns:p14="http://schemas.microsoft.com/office/powerpoint/2010/main" val="589628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56D69-3F68-4620-84AA-9F86C3FF366F}"/>
              </a:ext>
            </a:extLst>
          </p:cNvPr>
          <p:cNvSpPr>
            <a:spLocks noGrp="1"/>
          </p:cNvSpPr>
          <p:nvPr>
            <p:ph type="title"/>
          </p:nvPr>
        </p:nvSpPr>
        <p:spPr/>
        <p:txBody>
          <a:bodyPr/>
          <a:lstStyle/>
          <a:p>
            <a:r>
              <a:rPr lang="en-IN" dirty="0"/>
              <a:t>DECORATIVE FASTENING</a:t>
            </a:r>
          </a:p>
        </p:txBody>
      </p:sp>
      <p:pic>
        <p:nvPicPr>
          <p:cNvPr id="3" name="Picture 2">
            <a:extLst>
              <a:ext uri="{FF2B5EF4-FFF2-40B4-BE49-F238E27FC236}">
                <a16:creationId xmlns:a16="http://schemas.microsoft.com/office/drawing/2014/main" id="{1819E261-ACD1-45C3-93CF-844E701CE96E}"/>
              </a:ext>
            </a:extLst>
          </p:cNvPr>
          <p:cNvPicPr>
            <a:picLocks noChangeAspect="1"/>
          </p:cNvPicPr>
          <p:nvPr/>
        </p:nvPicPr>
        <p:blipFill>
          <a:blip r:embed="rId2"/>
          <a:stretch>
            <a:fillRect/>
          </a:stretch>
        </p:blipFill>
        <p:spPr>
          <a:xfrm>
            <a:off x="1031391" y="1822300"/>
            <a:ext cx="4017975" cy="3611091"/>
          </a:xfrm>
          <a:prstGeom prst="rect">
            <a:avLst/>
          </a:prstGeom>
        </p:spPr>
      </p:pic>
      <p:pic>
        <p:nvPicPr>
          <p:cNvPr id="4" name="Picture 3">
            <a:extLst>
              <a:ext uri="{FF2B5EF4-FFF2-40B4-BE49-F238E27FC236}">
                <a16:creationId xmlns:a16="http://schemas.microsoft.com/office/drawing/2014/main" id="{4777D8CB-DD4C-4601-A577-4DCD6A83F9E5}"/>
              </a:ext>
            </a:extLst>
          </p:cNvPr>
          <p:cNvPicPr>
            <a:picLocks noChangeAspect="1"/>
          </p:cNvPicPr>
          <p:nvPr/>
        </p:nvPicPr>
        <p:blipFill>
          <a:blip r:embed="rId3"/>
          <a:stretch>
            <a:fillRect/>
          </a:stretch>
        </p:blipFill>
        <p:spPr>
          <a:xfrm>
            <a:off x="5700298" y="4119977"/>
            <a:ext cx="2143125" cy="2143125"/>
          </a:xfrm>
          <a:prstGeom prst="rect">
            <a:avLst/>
          </a:prstGeom>
        </p:spPr>
      </p:pic>
      <p:pic>
        <p:nvPicPr>
          <p:cNvPr id="5" name="Picture 4">
            <a:extLst>
              <a:ext uri="{FF2B5EF4-FFF2-40B4-BE49-F238E27FC236}">
                <a16:creationId xmlns:a16="http://schemas.microsoft.com/office/drawing/2014/main" id="{7091B1B1-F2DF-4AE0-B56B-BC5AF23C4826}"/>
              </a:ext>
            </a:extLst>
          </p:cNvPr>
          <p:cNvPicPr>
            <a:picLocks noChangeAspect="1"/>
          </p:cNvPicPr>
          <p:nvPr/>
        </p:nvPicPr>
        <p:blipFill>
          <a:blip r:embed="rId4"/>
          <a:stretch>
            <a:fillRect/>
          </a:stretch>
        </p:blipFill>
        <p:spPr>
          <a:xfrm>
            <a:off x="8877920" y="2282066"/>
            <a:ext cx="2466975" cy="1847850"/>
          </a:xfrm>
          <a:prstGeom prst="rect">
            <a:avLst/>
          </a:prstGeom>
        </p:spPr>
      </p:pic>
      <p:sp>
        <p:nvSpPr>
          <p:cNvPr id="6" name="TextBox 5">
            <a:extLst>
              <a:ext uri="{FF2B5EF4-FFF2-40B4-BE49-F238E27FC236}">
                <a16:creationId xmlns:a16="http://schemas.microsoft.com/office/drawing/2014/main" id="{1260FA31-74D3-443D-974F-28BE04BD06BF}"/>
              </a:ext>
            </a:extLst>
          </p:cNvPr>
          <p:cNvSpPr txBox="1"/>
          <p:nvPr/>
        </p:nvSpPr>
        <p:spPr>
          <a:xfrm>
            <a:off x="9749317" y="4354581"/>
            <a:ext cx="646331" cy="369332"/>
          </a:xfrm>
          <a:prstGeom prst="rect">
            <a:avLst/>
          </a:prstGeom>
          <a:noFill/>
        </p:spPr>
        <p:txBody>
          <a:bodyPr wrap="none" rtlCol="0">
            <a:spAutoFit/>
          </a:bodyPr>
          <a:lstStyle/>
          <a:p>
            <a:r>
              <a:rPr lang="en-IN" dirty="0"/>
              <a:t>BELT</a:t>
            </a:r>
          </a:p>
        </p:txBody>
      </p:sp>
      <p:sp>
        <p:nvSpPr>
          <p:cNvPr id="7" name="TextBox 6">
            <a:extLst>
              <a:ext uri="{FF2B5EF4-FFF2-40B4-BE49-F238E27FC236}">
                <a16:creationId xmlns:a16="http://schemas.microsoft.com/office/drawing/2014/main" id="{1F394B87-0D6D-4B78-81B9-2B0F6140549D}"/>
              </a:ext>
            </a:extLst>
          </p:cNvPr>
          <p:cNvSpPr txBox="1"/>
          <p:nvPr/>
        </p:nvSpPr>
        <p:spPr>
          <a:xfrm>
            <a:off x="6402207" y="3627845"/>
            <a:ext cx="739305" cy="369332"/>
          </a:xfrm>
          <a:prstGeom prst="rect">
            <a:avLst/>
          </a:prstGeom>
          <a:noFill/>
        </p:spPr>
        <p:txBody>
          <a:bodyPr wrap="none" rtlCol="0">
            <a:spAutoFit/>
          </a:bodyPr>
          <a:lstStyle/>
          <a:p>
            <a:r>
              <a:rPr lang="en-IN" dirty="0"/>
              <a:t>BOW</a:t>
            </a:r>
          </a:p>
        </p:txBody>
      </p:sp>
      <p:sp>
        <p:nvSpPr>
          <p:cNvPr id="8" name="TextBox 7">
            <a:extLst>
              <a:ext uri="{FF2B5EF4-FFF2-40B4-BE49-F238E27FC236}">
                <a16:creationId xmlns:a16="http://schemas.microsoft.com/office/drawing/2014/main" id="{63533869-D2AA-4F57-87BF-A549D1295A42}"/>
              </a:ext>
            </a:extLst>
          </p:cNvPr>
          <p:cNvSpPr txBox="1"/>
          <p:nvPr/>
        </p:nvSpPr>
        <p:spPr>
          <a:xfrm>
            <a:off x="2319961" y="5708670"/>
            <a:ext cx="1151277" cy="369332"/>
          </a:xfrm>
          <a:prstGeom prst="rect">
            <a:avLst/>
          </a:prstGeom>
          <a:noFill/>
        </p:spPr>
        <p:txBody>
          <a:bodyPr wrap="none" rtlCol="0">
            <a:spAutoFit/>
          </a:bodyPr>
          <a:lstStyle/>
          <a:p>
            <a:r>
              <a:rPr lang="en-IN" dirty="0"/>
              <a:t>BUTTONS</a:t>
            </a:r>
          </a:p>
        </p:txBody>
      </p:sp>
    </p:spTree>
    <p:extLst>
      <p:ext uri="{BB962C8B-B14F-4D97-AF65-F5344CB8AC3E}">
        <p14:creationId xmlns:p14="http://schemas.microsoft.com/office/powerpoint/2010/main" val="553570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4520D0-AFD3-4B2D-9671-2EBC31D362BE}"/>
              </a:ext>
            </a:extLst>
          </p:cNvPr>
          <p:cNvSpPr/>
          <p:nvPr/>
        </p:nvSpPr>
        <p:spPr>
          <a:xfrm>
            <a:off x="4070447" y="2967335"/>
            <a:ext cx="405110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THANK YOU</a:t>
            </a:r>
          </a:p>
        </p:txBody>
      </p:sp>
    </p:spTree>
    <p:extLst>
      <p:ext uri="{BB962C8B-B14F-4D97-AF65-F5344CB8AC3E}">
        <p14:creationId xmlns:p14="http://schemas.microsoft.com/office/powerpoint/2010/main" val="2454818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3449A-5455-439F-8D7F-4A67E5BBA8AA}"/>
              </a:ext>
            </a:extLst>
          </p:cNvPr>
          <p:cNvSpPr>
            <a:spLocks noGrp="1"/>
          </p:cNvSpPr>
          <p:nvPr>
            <p:ph type="title"/>
          </p:nvPr>
        </p:nvSpPr>
        <p:spPr/>
        <p:txBody>
          <a:bodyPr/>
          <a:lstStyle/>
          <a:p>
            <a:r>
              <a:rPr lang="en-IN" b="1" dirty="0"/>
              <a:t>TRIMMING</a:t>
            </a:r>
          </a:p>
        </p:txBody>
      </p:sp>
      <p:sp>
        <p:nvSpPr>
          <p:cNvPr id="3" name="Rectangle 2">
            <a:extLst>
              <a:ext uri="{FF2B5EF4-FFF2-40B4-BE49-F238E27FC236}">
                <a16:creationId xmlns:a16="http://schemas.microsoft.com/office/drawing/2014/main" id="{4B141616-1D83-417F-B18B-707AA0A07EA4}"/>
              </a:ext>
            </a:extLst>
          </p:cNvPr>
          <p:cNvSpPr/>
          <p:nvPr/>
        </p:nvSpPr>
        <p:spPr>
          <a:xfrm>
            <a:off x="662608" y="3429000"/>
            <a:ext cx="6096000" cy="1754326"/>
          </a:xfrm>
          <a:prstGeom prst="rect">
            <a:avLst/>
          </a:prstGeom>
        </p:spPr>
        <p:txBody>
          <a:bodyPr>
            <a:spAutoFit/>
          </a:bodyPr>
          <a:lstStyle/>
          <a:p>
            <a:r>
              <a:rPr lang="en-IN" dirty="0"/>
              <a:t>Trim or trimming in clothing and home decorating is applied ornament, such as gimp, passementerie, ribbon, ruffles, or, as a verb, to apply such ornament. Before the industrial revolution, all trim was made and applied by hand, thus making heavily trimmed furnishings and garments expensive and high-status.</a:t>
            </a:r>
          </a:p>
        </p:txBody>
      </p:sp>
      <p:pic>
        <p:nvPicPr>
          <p:cNvPr id="4" name="Picture 3">
            <a:extLst>
              <a:ext uri="{FF2B5EF4-FFF2-40B4-BE49-F238E27FC236}">
                <a16:creationId xmlns:a16="http://schemas.microsoft.com/office/drawing/2014/main" id="{E63B8D16-4402-4693-A148-DC09FE8B701D}"/>
              </a:ext>
            </a:extLst>
          </p:cNvPr>
          <p:cNvPicPr>
            <a:picLocks noChangeAspect="1"/>
          </p:cNvPicPr>
          <p:nvPr/>
        </p:nvPicPr>
        <p:blipFill>
          <a:blip r:embed="rId2"/>
          <a:stretch>
            <a:fillRect/>
          </a:stretch>
        </p:blipFill>
        <p:spPr>
          <a:xfrm>
            <a:off x="7408607" y="2292626"/>
            <a:ext cx="4120785" cy="2890700"/>
          </a:xfrm>
          <a:prstGeom prst="rect">
            <a:avLst/>
          </a:prstGeom>
        </p:spPr>
      </p:pic>
    </p:spTree>
    <p:extLst>
      <p:ext uri="{BB962C8B-B14F-4D97-AF65-F5344CB8AC3E}">
        <p14:creationId xmlns:p14="http://schemas.microsoft.com/office/powerpoint/2010/main" val="834407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14134-7CB0-4993-B0B6-E25AC43037F2}"/>
              </a:ext>
            </a:extLst>
          </p:cNvPr>
          <p:cNvSpPr>
            <a:spLocks noGrp="1"/>
          </p:cNvSpPr>
          <p:nvPr>
            <p:ph type="title"/>
          </p:nvPr>
        </p:nvSpPr>
        <p:spPr/>
        <p:txBody>
          <a:bodyPr/>
          <a:lstStyle/>
          <a:p>
            <a:r>
              <a:rPr lang="en-IN" dirty="0"/>
              <a:t>BIAS TRIMMING</a:t>
            </a:r>
          </a:p>
        </p:txBody>
      </p:sp>
      <p:sp>
        <p:nvSpPr>
          <p:cNvPr id="3" name="Rectangle 2">
            <a:extLst>
              <a:ext uri="{FF2B5EF4-FFF2-40B4-BE49-F238E27FC236}">
                <a16:creationId xmlns:a16="http://schemas.microsoft.com/office/drawing/2014/main" id="{3C7CB27F-CD6C-463E-90A5-DB6F6CEA65FC}"/>
              </a:ext>
            </a:extLst>
          </p:cNvPr>
          <p:cNvSpPr/>
          <p:nvPr/>
        </p:nvSpPr>
        <p:spPr>
          <a:xfrm>
            <a:off x="1104900" y="2400308"/>
            <a:ext cx="6096000" cy="3693319"/>
          </a:xfrm>
          <a:prstGeom prst="rect">
            <a:avLst/>
          </a:prstGeom>
        </p:spPr>
        <p:txBody>
          <a:bodyPr>
            <a:spAutoFit/>
          </a:bodyPr>
          <a:lstStyle/>
          <a:p>
            <a:r>
              <a:rPr lang="en-IN" dirty="0"/>
              <a:t>Bias tape or bias binding is a narrow strip of fabric, cut on the bias. The strip's fibers, being at 45 degrees to the length of the strip, makes it stretchier as well as more fluid and more drapeable compared to a strip that is cut on the grain. Many strips can be pieced together into a long "tape." The tape's width varies from about 1/2" to about 3" depending on applications. Bias tape is used in making piping, binding seams, finishing raw edges, etc. It is often used on the edges of quilts, placemats, and bibs, around armhole and neckline edges instead of a facing, and as a simple strap or tie for casual bags or clothing. </a:t>
            </a:r>
          </a:p>
        </p:txBody>
      </p:sp>
      <p:pic>
        <p:nvPicPr>
          <p:cNvPr id="4" name="Picture 3">
            <a:extLst>
              <a:ext uri="{FF2B5EF4-FFF2-40B4-BE49-F238E27FC236}">
                <a16:creationId xmlns:a16="http://schemas.microsoft.com/office/drawing/2014/main" id="{512CA164-2FDF-4A4B-A82E-BFC91E2681F3}"/>
              </a:ext>
            </a:extLst>
          </p:cNvPr>
          <p:cNvPicPr>
            <a:picLocks noChangeAspect="1"/>
          </p:cNvPicPr>
          <p:nvPr/>
        </p:nvPicPr>
        <p:blipFill>
          <a:blip r:embed="rId2"/>
          <a:stretch>
            <a:fillRect/>
          </a:stretch>
        </p:blipFill>
        <p:spPr>
          <a:xfrm>
            <a:off x="7449585" y="2400308"/>
            <a:ext cx="3436152" cy="3436152"/>
          </a:xfrm>
          <a:prstGeom prst="rect">
            <a:avLst/>
          </a:prstGeom>
        </p:spPr>
      </p:pic>
    </p:spTree>
    <p:extLst>
      <p:ext uri="{BB962C8B-B14F-4D97-AF65-F5344CB8AC3E}">
        <p14:creationId xmlns:p14="http://schemas.microsoft.com/office/powerpoint/2010/main" val="4020245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E4118-4A1B-43B0-8AE4-CBA224F0F598}"/>
              </a:ext>
            </a:extLst>
          </p:cNvPr>
          <p:cNvSpPr>
            <a:spLocks noGrp="1"/>
          </p:cNvSpPr>
          <p:nvPr>
            <p:ph type="title"/>
          </p:nvPr>
        </p:nvSpPr>
        <p:spPr/>
        <p:txBody>
          <a:bodyPr/>
          <a:lstStyle/>
          <a:p>
            <a:r>
              <a:rPr lang="en-IN" dirty="0"/>
              <a:t>RIC RAC</a:t>
            </a:r>
          </a:p>
        </p:txBody>
      </p:sp>
      <p:pic>
        <p:nvPicPr>
          <p:cNvPr id="3" name="Picture 2">
            <a:extLst>
              <a:ext uri="{FF2B5EF4-FFF2-40B4-BE49-F238E27FC236}">
                <a16:creationId xmlns:a16="http://schemas.microsoft.com/office/drawing/2014/main" id="{B8A24CD5-80DA-4B29-B11D-D26355BD5778}"/>
              </a:ext>
            </a:extLst>
          </p:cNvPr>
          <p:cNvPicPr>
            <a:picLocks noChangeAspect="1"/>
          </p:cNvPicPr>
          <p:nvPr/>
        </p:nvPicPr>
        <p:blipFill>
          <a:blip r:embed="rId2"/>
          <a:stretch>
            <a:fillRect/>
          </a:stretch>
        </p:blipFill>
        <p:spPr>
          <a:xfrm>
            <a:off x="1175095" y="3304553"/>
            <a:ext cx="2314575" cy="1971675"/>
          </a:xfrm>
          <a:prstGeom prst="rect">
            <a:avLst/>
          </a:prstGeom>
        </p:spPr>
      </p:pic>
      <p:sp>
        <p:nvSpPr>
          <p:cNvPr id="4" name="Rectangle 3">
            <a:extLst>
              <a:ext uri="{FF2B5EF4-FFF2-40B4-BE49-F238E27FC236}">
                <a16:creationId xmlns:a16="http://schemas.microsoft.com/office/drawing/2014/main" id="{C8BBE1DC-6D86-4DE8-8BA3-E109E61DC277}"/>
              </a:ext>
            </a:extLst>
          </p:cNvPr>
          <p:cNvSpPr/>
          <p:nvPr/>
        </p:nvSpPr>
        <p:spPr>
          <a:xfrm>
            <a:off x="4505739" y="3537179"/>
            <a:ext cx="6096000" cy="923330"/>
          </a:xfrm>
          <a:prstGeom prst="rect">
            <a:avLst/>
          </a:prstGeom>
        </p:spPr>
        <p:txBody>
          <a:bodyPr>
            <a:spAutoFit/>
          </a:bodyPr>
          <a:lstStyle/>
          <a:p>
            <a:r>
              <a:rPr lang="en-IN" dirty="0"/>
              <a:t>Rickrack is a flat piece of braided trim, shaped like a zigzag. It is used as a decorative element in clothes or curtains. </a:t>
            </a:r>
          </a:p>
        </p:txBody>
      </p:sp>
    </p:spTree>
    <p:extLst>
      <p:ext uri="{BB962C8B-B14F-4D97-AF65-F5344CB8AC3E}">
        <p14:creationId xmlns:p14="http://schemas.microsoft.com/office/powerpoint/2010/main" val="4018541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8CC76-6EDD-4E17-9A2F-FDBF61C89CAA}"/>
              </a:ext>
            </a:extLst>
          </p:cNvPr>
          <p:cNvSpPr>
            <a:spLocks noGrp="1"/>
          </p:cNvSpPr>
          <p:nvPr>
            <p:ph type="title"/>
          </p:nvPr>
        </p:nvSpPr>
        <p:spPr/>
        <p:txBody>
          <a:bodyPr/>
          <a:lstStyle/>
          <a:p>
            <a:r>
              <a:rPr lang="en-IN" dirty="0"/>
              <a:t>RUFFLE</a:t>
            </a:r>
          </a:p>
        </p:txBody>
      </p:sp>
      <p:pic>
        <p:nvPicPr>
          <p:cNvPr id="3" name="Picture 2">
            <a:extLst>
              <a:ext uri="{FF2B5EF4-FFF2-40B4-BE49-F238E27FC236}">
                <a16:creationId xmlns:a16="http://schemas.microsoft.com/office/drawing/2014/main" id="{917118A0-23F3-4316-9776-880A610235A2}"/>
              </a:ext>
            </a:extLst>
          </p:cNvPr>
          <p:cNvPicPr>
            <a:picLocks noChangeAspect="1"/>
          </p:cNvPicPr>
          <p:nvPr/>
        </p:nvPicPr>
        <p:blipFill>
          <a:blip r:embed="rId2"/>
          <a:stretch>
            <a:fillRect/>
          </a:stretch>
        </p:blipFill>
        <p:spPr>
          <a:xfrm>
            <a:off x="4305920" y="4135092"/>
            <a:ext cx="3870671" cy="1847850"/>
          </a:xfrm>
          <a:prstGeom prst="rect">
            <a:avLst/>
          </a:prstGeom>
        </p:spPr>
      </p:pic>
      <p:sp>
        <p:nvSpPr>
          <p:cNvPr id="4" name="Rectangle 3">
            <a:extLst>
              <a:ext uri="{FF2B5EF4-FFF2-40B4-BE49-F238E27FC236}">
                <a16:creationId xmlns:a16="http://schemas.microsoft.com/office/drawing/2014/main" id="{2A785C99-0582-4D5F-ADEF-6687BFFE70F8}"/>
              </a:ext>
            </a:extLst>
          </p:cNvPr>
          <p:cNvSpPr/>
          <p:nvPr/>
        </p:nvSpPr>
        <p:spPr>
          <a:xfrm>
            <a:off x="384313" y="2828836"/>
            <a:ext cx="11502887" cy="646331"/>
          </a:xfrm>
          <a:prstGeom prst="rect">
            <a:avLst/>
          </a:prstGeom>
        </p:spPr>
        <p:txBody>
          <a:bodyPr wrap="square">
            <a:spAutoFit/>
          </a:bodyPr>
          <a:lstStyle/>
          <a:p>
            <a:r>
              <a:rPr lang="en-IN" dirty="0"/>
              <a:t>In sewing and dressmaking, a ruffle, frill, or furbelow is a strip of fabric, lace or ribbon tightly gathered or pleated on one edge and applied to a garment, bedding, or other textile as a form of trimming.</a:t>
            </a:r>
          </a:p>
        </p:txBody>
      </p:sp>
    </p:spTree>
    <p:extLst>
      <p:ext uri="{BB962C8B-B14F-4D97-AF65-F5344CB8AC3E}">
        <p14:creationId xmlns:p14="http://schemas.microsoft.com/office/powerpoint/2010/main" val="137377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45342-39BF-4B3B-833B-BD40BEC70E39}"/>
              </a:ext>
            </a:extLst>
          </p:cNvPr>
          <p:cNvSpPr>
            <a:spLocks noGrp="1"/>
          </p:cNvSpPr>
          <p:nvPr>
            <p:ph type="title"/>
          </p:nvPr>
        </p:nvSpPr>
        <p:spPr/>
        <p:txBody>
          <a:bodyPr/>
          <a:lstStyle/>
          <a:p>
            <a:r>
              <a:rPr lang="en-IN" dirty="0"/>
              <a:t>EMBROIDERY</a:t>
            </a:r>
          </a:p>
        </p:txBody>
      </p:sp>
      <p:sp>
        <p:nvSpPr>
          <p:cNvPr id="3" name="Rectangle 2">
            <a:extLst>
              <a:ext uri="{FF2B5EF4-FFF2-40B4-BE49-F238E27FC236}">
                <a16:creationId xmlns:a16="http://schemas.microsoft.com/office/drawing/2014/main" id="{44C35CA5-CE4B-4E84-9F14-3AD049F311DE}"/>
              </a:ext>
            </a:extLst>
          </p:cNvPr>
          <p:cNvSpPr/>
          <p:nvPr/>
        </p:nvSpPr>
        <p:spPr>
          <a:xfrm>
            <a:off x="1232452" y="5170297"/>
            <a:ext cx="9727096" cy="923330"/>
          </a:xfrm>
          <a:prstGeom prst="rect">
            <a:avLst/>
          </a:prstGeom>
        </p:spPr>
        <p:txBody>
          <a:bodyPr wrap="square">
            <a:spAutoFit/>
          </a:bodyPr>
          <a:lstStyle/>
          <a:p>
            <a:r>
              <a:rPr lang="en-IN" dirty="0"/>
              <a:t>Embroidery is the craft of decorating fabric or other materials using a needle to apply thread or yarn. Embroidery may also incorporate other materials such as pearls, beads, quills, and sequins.</a:t>
            </a:r>
          </a:p>
        </p:txBody>
      </p:sp>
      <p:pic>
        <p:nvPicPr>
          <p:cNvPr id="5" name="Picture 4">
            <a:extLst>
              <a:ext uri="{FF2B5EF4-FFF2-40B4-BE49-F238E27FC236}">
                <a16:creationId xmlns:a16="http://schemas.microsoft.com/office/drawing/2014/main" id="{C2B99548-5683-42BA-93DC-BEC2661003B2}"/>
              </a:ext>
            </a:extLst>
          </p:cNvPr>
          <p:cNvPicPr>
            <a:picLocks noChangeAspect="1"/>
          </p:cNvPicPr>
          <p:nvPr/>
        </p:nvPicPr>
        <p:blipFill>
          <a:blip r:embed="rId2"/>
          <a:stretch>
            <a:fillRect/>
          </a:stretch>
        </p:blipFill>
        <p:spPr>
          <a:xfrm>
            <a:off x="4693133" y="1886053"/>
            <a:ext cx="3085893" cy="3085893"/>
          </a:xfrm>
          <a:prstGeom prst="rect">
            <a:avLst/>
          </a:prstGeom>
        </p:spPr>
      </p:pic>
    </p:spTree>
    <p:extLst>
      <p:ext uri="{BB962C8B-B14F-4D97-AF65-F5344CB8AC3E}">
        <p14:creationId xmlns:p14="http://schemas.microsoft.com/office/powerpoint/2010/main" val="1662667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E8FF4-579A-49F2-9BFC-DA27AC0C2538}"/>
              </a:ext>
            </a:extLst>
          </p:cNvPr>
          <p:cNvSpPr>
            <a:spLocks noGrp="1"/>
          </p:cNvSpPr>
          <p:nvPr>
            <p:ph type="title"/>
          </p:nvPr>
        </p:nvSpPr>
        <p:spPr/>
        <p:txBody>
          <a:bodyPr/>
          <a:lstStyle/>
          <a:p>
            <a:r>
              <a:rPr lang="en-IN" dirty="0"/>
              <a:t>SMOCKING</a:t>
            </a:r>
          </a:p>
        </p:txBody>
      </p:sp>
      <p:sp>
        <p:nvSpPr>
          <p:cNvPr id="3" name="Rectangle 2">
            <a:extLst>
              <a:ext uri="{FF2B5EF4-FFF2-40B4-BE49-F238E27FC236}">
                <a16:creationId xmlns:a16="http://schemas.microsoft.com/office/drawing/2014/main" id="{832D4772-6B6B-459C-8106-5B60666A497B}"/>
              </a:ext>
            </a:extLst>
          </p:cNvPr>
          <p:cNvSpPr/>
          <p:nvPr/>
        </p:nvSpPr>
        <p:spPr>
          <a:xfrm>
            <a:off x="1104900" y="4631132"/>
            <a:ext cx="6096000" cy="1200329"/>
          </a:xfrm>
          <a:prstGeom prst="rect">
            <a:avLst/>
          </a:prstGeom>
        </p:spPr>
        <p:txBody>
          <a:bodyPr>
            <a:spAutoFit/>
          </a:bodyPr>
          <a:lstStyle/>
          <a:p>
            <a:r>
              <a:rPr lang="en-IN" dirty="0"/>
              <a:t>Smocking is an embroidery technique used to gather fabric so that it can stretch. Before elastic, smocking was commonly used in cuffs, bodices, and necklines in garments where buttons were undesirable.</a:t>
            </a:r>
          </a:p>
        </p:txBody>
      </p:sp>
      <p:pic>
        <p:nvPicPr>
          <p:cNvPr id="4" name="Picture 3">
            <a:extLst>
              <a:ext uri="{FF2B5EF4-FFF2-40B4-BE49-F238E27FC236}">
                <a16:creationId xmlns:a16="http://schemas.microsoft.com/office/drawing/2014/main" id="{026B0844-B7BE-45EF-8DAF-68754E98608F}"/>
              </a:ext>
            </a:extLst>
          </p:cNvPr>
          <p:cNvPicPr>
            <a:picLocks noChangeAspect="1"/>
          </p:cNvPicPr>
          <p:nvPr/>
        </p:nvPicPr>
        <p:blipFill>
          <a:blip r:embed="rId2"/>
          <a:stretch>
            <a:fillRect/>
          </a:stretch>
        </p:blipFill>
        <p:spPr>
          <a:xfrm>
            <a:off x="7914033" y="4231261"/>
            <a:ext cx="2857500" cy="1600200"/>
          </a:xfrm>
          <a:prstGeom prst="rect">
            <a:avLst/>
          </a:prstGeom>
        </p:spPr>
      </p:pic>
      <p:pic>
        <p:nvPicPr>
          <p:cNvPr id="5" name="Picture 4">
            <a:extLst>
              <a:ext uri="{FF2B5EF4-FFF2-40B4-BE49-F238E27FC236}">
                <a16:creationId xmlns:a16="http://schemas.microsoft.com/office/drawing/2014/main" id="{3CC930D4-C17F-46DE-8D75-CDEEEFF1F62E}"/>
              </a:ext>
            </a:extLst>
          </p:cNvPr>
          <p:cNvPicPr>
            <a:picLocks noChangeAspect="1"/>
          </p:cNvPicPr>
          <p:nvPr/>
        </p:nvPicPr>
        <p:blipFill>
          <a:blip r:embed="rId3"/>
          <a:stretch>
            <a:fillRect/>
          </a:stretch>
        </p:blipFill>
        <p:spPr>
          <a:xfrm>
            <a:off x="2724150" y="2544166"/>
            <a:ext cx="2857500" cy="1600200"/>
          </a:xfrm>
          <a:prstGeom prst="rect">
            <a:avLst/>
          </a:prstGeom>
        </p:spPr>
      </p:pic>
    </p:spTree>
    <p:extLst>
      <p:ext uri="{BB962C8B-B14F-4D97-AF65-F5344CB8AC3E}">
        <p14:creationId xmlns:p14="http://schemas.microsoft.com/office/powerpoint/2010/main" val="1124083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E33B1-B89D-4B47-800A-DE2CD8B6CBBF}"/>
              </a:ext>
            </a:extLst>
          </p:cNvPr>
          <p:cNvSpPr>
            <a:spLocks noGrp="1"/>
          </p:cNvSpPr>
          <p:nvPr>
            <p:ph type="title"/>
          </p:nvPr>
        </p:nvSpPr>
        <p:spPr>
          <a:xfrm>
            <a:off x="907774" y="963155"/>
            <a:ext cx="8610600" cy="1293028"/>
          </a:xfrm>
        </p:spPr>
        <p:txBody>
          <a:bodyPr>
            <a:normAutofit/>
          </a:bodyPr>
          <a:lstStyle/>
          <a:p>
            <a:r>
              <a:rPr lang="en-IN" sz="3600" dirty="0"/>
              <a:t>FAGGOTING</a:t>
            </a:r>
          </a:p>
        </p:txBody>
      </p:sp>
      <p:sp>
        <p:nvSpPr>
          <p:cNvPr id="3" name="Rectangle 2">
            <a:extLst>
              <a:ext uri="{FF2B5EF4-FFF2-40B4-BE49-F238E27FC236}">
                <a16:creationId xmlns:a16="http://schemas.microsoft.com/office/drawing/2014/main" id="{B27F0633-1080-4CFA-B16D-19AA9B95E2A4}"/>
              </a:ext>
            </a:extLst>
          </p:cNvPr>
          <p:cNvSpPr/>
          <p:nvPr/>
        </p:nvSpPr>
        <p:spPr>
          <a:xfrm>
            <a:off x="1060174" y="3304617"/>
            <a:ext cx="7328452" cy="1754326"/>
          </a:xfrm>
          <a:prstGeom prst="rect">
            <a:avLst/>
          </a:prstGeom>
        </p:spPr>
        <p:txBody>
          <a:bodyPr wrap="square">
            <a:spAutoFit/>
          </a:bodyPr>
          <a:lstStyle/>
          <a:p>
            <a:r>
              <a:rPr lang="en-IN" sz="3600" dirty="0"/>
              <a:t>embroidery in which threads are fastened together in bundles.</a:t>
            </a:r>
          </a:p>
        </p:txBody>
      </p:sp>
      <p:pic>
        <p:nvPicPr>
          <p:cNvPr id="4" name="Picture 3">
            <a:extLst>
              <a:ext uri="{FF2B5EF4-FFF2-40B4-BE49-F238E27FC236}">
                <a16:creationId xmlns:a16="http://schemas.microsoft.com/office/drawing/2014/main" id="{24557998-3AA4-4244-A65D-8AE74EE66A55}"/>
              </a:ext>
            </a:extLst>
          </p:cNvPr>
          <p:cNvPicPr>
            <a:picLocks noChangeAspect="1"/>
          </p:cNvPicPr>
          <p:nvPr/>
        </p:nvPicPr>
        <p:blipFill>
          <a:blip r:embed="rId2"/>
          <a:stretch>
            <a:fillRect/>
          </a:stretch>
        </p:blipFill>
        <p:spPr>
          <a:xfrm>
            <a:off x="7989508" y="4334973"/>
            <a:ext cx="2143125" cy="2143125"/>
          </a:xfrm>
          <a:prstGeom prst="rect">
            <a:avLst/>
          </a:prstGeom>
        </p:spPr>
      </p:pic>
      <p:pic>
        <p:nvPicPr>
          <p:cNvPr id="5" name="Picture 4">
            <a:extLst>
              <a:ext uri="{FF2B5EF4-FFF2-40B4-BE49-F238E27FC236}">
                <a16:creationId xmlns:a16="http://schemas.microsoft.com/office/drawing/2014/main" id="{6223BDD8-ED06-4DD0-9B40-B9FDB70E7AF1}"/>
              </a:ext>
            </a:extLst>
          </p:cNvPr>
          <p:cNvPicPr>
            <a:picLocks noChangeAspect="1"/>
          </p:cNvPicPr>
          <p:nvPr/>
        </p:nvPicPr>
        <p:blipFill>
          <a:blip r:embed="rId3"/>
          <a:stretch>
            <a:fillRect/>
          </a:stretch>
        </p:blipFill>
        <p:spPr>
          <a:xfrm>
            <a:off x="9813028" y="1915623"/>
            <a:ext cx="1895475" cy="2419350"/>
          </a:xfrm>
          <a:prstGeom prst="rect">
            <a:avLst/>
          </a:prstGeom>
        </p:spPr>
      </p:pic>
    </p:spTree>
    <p:extLst>
      <p:ext uri="{BB962C8B-B14F-4D97-AF65-F5344CB8AC3E}">
        <p14:creationId xmlns:p14="http://schemas.microsoft.com/office/powerpoint/2010/main" val="2681981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BFA91-DE34-4A5D-93D3-99CD3B1627BA}"/>
              </a:ext>
            </a:extLst>
          </p:cNvPr>
          <p:cNvSpPr>
            <a:spLocks noGrp="1"/>
          </p:cNvSpPr>
          <p:nvPr>
            <p:ph type="title"/>
          </p:nvPr>
        </p:nvSpPr>
        <p:spPr/>
        <p:txBody>
          <a:bodyPr/>
          <a:lstStyle/>
          <a:p>
            <a:r>
              <a:rPr lang="en-IN" dirty="0"/>
              <a:t>APPLIQUE</a:t>
            </a:r>
          </a:p>
        </p:txBody>
      </p:sp>
      <p:sp>
        <p:nvSpPr>
          <p:cNvPr id="3" name="Rectangle 2">
            <a:extLst>
              <a:ext uri="{FF2B5EF4-FFF2-40B4-BE49-F238E27FC236}">
                <a16:creationId xmlns:a16="http://schemas.microsoft.com/office/drawing/2014/main" id="{D445D6E7-0FAA-4747-A7E6-0A527352A2FD}"/>
              </a:ext>
            </a:extLst>
          </p:cNvPr>
          <p:cNvSpPr/>
          <p:nvPr/>
        </p:nvSpPr>
        <p:spPr>
          <a:xfrm>
            <a:off x="2895600" y="4708046"/>
            <a:ext cx="7858539" cy="1200329"/>
          </a:xfrm>
          <a:prstGeom prst="rect">
            <a:avLst/>
          </a:prstGeom>
        </p:spPr>
        <p:txBody>
          <a:bodyPr wrap="square">
            <a:spAutoFit/>
          </a:bodyPr>
          <a:lstStyle/>
          <a:p>
            <a:r>
              <a:rPr lang="en-IN" dirty="0"/>
              <a:t>Appliqué is ornamental needlework in which pieces or patch of fabric in different shapes and patterns are sewn or stuck onto a larger piece to form a picture or pattern. It is commonly used as decoration, especially on garments.</a:t>
            </a:r>
          </a:p>
        </p:txBody>
      </p:sp>
      <p:pic>
        <p:nvPicPr>
          <p:cNvPr id="4" name="Picture 3">
            <a:extLst>
              <a:ext uri="{FF2B5EF4-FFF2-40B4-BE49-F238E27FC236}">
                <a16:creationId xmlns:a16="http://schemas.microsoft.com/office/drawing/2014/main" id="{E37F063D-9958-4D9F-82CB-1E535F2E2D3F}"/>
              </a:ext>
            </a:extLst>
          </p:cNvPr>
          <p:cNvPicPr>
            <a:picLocks noChangeAspect="1"/>
          </p:cNvPicPr>
          <p:nvPr/>
        </p:nvPicPr>
        <p:blipFill>
          <a:blip r:embed="rId2"/>
          <a:stretch>
            <a:fillRect/>
          </a:stretch>
        </p:blipFill>
        <p:spPr>
          <a:xfrm>
            <a:off x="2559532" y="2311161"/>
            <a:ext cx="2143125" cy="2143125"/>
          </a:xfrm>
          <a:prstGeom prst="rect">
            <a:avLst/>
          </a:prstGeom>
        </p:spPr>
      </p:pic>
      <p:pic>
        <p:nvPicPr>
          <p:cNvPr id="5" name="Picture 4">
            <a:extLst>
              <a:ext uri="{FF2B5EF4-FFF2-40B4-BE49-F238E27FC236}">
                <a16:creationId xmlns:a16="http://schemas.microsoft.com/office/drawing/2014/main" id="{9CDD28B0-BF1F-4C4B-9C58-11AC7B7668B7}"/>
              </a:ext>
            </a:extLst>
          </p:cNvPr>
          <p:cNvPicPr>
            <a:picLocks noChangeAspect="1"/>
          </p:cNvPicPr>
          <p:nvPr/>
        </p:nvPicPr>
        <p:blipFill>
          <a:blip r:embed="rId3"/>
          <a:stretch>
            <a:fillRect/>
          </a:stretch>
        </p:blipFill>
        <p:spPr>
          <a:xfrm>
            <a:off x="7012263" y="2311160"/>
            <a:ext cx="2143125" cy="2143125"/>
          </a:xfrm>
          <a:prstGeom prst="rect">
            <a:avLst/>
          </a:prstGeom>
        </p:spPr>
      </p:pic>
    </p:spTree>
    <p:extLst>
      <p:ext uri="{BB962C8B-B14F-4D97-AF65-F5344CB8AC3E}">
        <p14:creationId xmlns:p14="http://schemas.microsoft.com/office/powerpoint/2010/main" val="2018268352"/>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27</TotalTime>
  <Words>468</Words>
  <Application>Microsoft Office PowerPoint</Application>
  <PresentationFormat>Widescreen</PresentationFormat>
  <Paragraphs>28</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Century Gothic</vt:lpstr>
      <vt:lpstr>Vapor Trail</vt:lpstr>
      <vt:lpstr>A.LAKSHIKA, ASSISTANT PROFFESSSOR,  DEPARTMENT OF FASHION TECHNOLOGY AND COSTUME DESIGNING, BON SECOURS ARTS AND SCIENCE COLLEGE FOR WOMEN, MANNARGUDI</vt:lpstr>
      <vt:lpstr>TRIMMING</vt:lpstr>
      <vt:lpstr>BIAS TRIMMING</vt:lpstr>
      <vt:lpstr>RIC RAC</vt:lpstr>
      <vt:lpstr>RUFFLE</vt:lpstr>
      <vt:lpstr>EMBROIDERY</vt:lpstr>
      <vt:lpstr>SMOCKING</vt:lpstr>
      <vt:lpstr>FAGGOTING</vt:lpstr>
      <vt:lpstr>APPLIQUE</vt:lpstr>
      <vt:lpstr>LACE</vt:lpstr>
      <vt:lpstr>LACE MOTIFS</vt:lpstr>
      <vt:lpstr>SCALLOPED EDGING</vt:lpstr>
      <vt:lpstr>DECORATIVE FASTENING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A.LAKSHIKA, ASSISTANT PROFFESSSOR,  DEPARTMENT OF FASHION TECHNOLOGY AND COSTUME DESIGNING, BON SECOURS ARTS AND SCIENCE COLLEGE FOR WOMEN, MANNARGUDI</dc:title>
  <dc:creator>ELCOT</dc:creator>
  <cp:lastModifiedBy> </cp:lastModifiedBy>
  <cp:revision>5</cp:revision>
  <dcterms:created xsi:type="dcterms:W3CDTF">2020-05-20T18:37:17Z</dcterms:created>
  <dcterms:modified xsi:type="dcterms:W3CDTF">2020-05-21T04:06:54Z</dcterms:modified>
</cp:coreProperties>
</file>