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6F0BA5-42E5-4A48-AA28-BB215BE6F036}" type="datetimeFigureOut">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620A30-51C7-46A7-8F9C-C8CFA65115E7}" type="slidenum">
              <a:rPr lang="en-US" smtClean="0"/>
              <a:t>‹#›</a:t>
            </a:fld>
            <a:endParaRPr lang="en-US"/>
          </a:p>
        </p:txBody>
      </p:sp>
    </p:spTree>
    <p:extLst>
      <p:ext uri="{BB962C8B-B14F-4D97-AF65-F5344CB8AC3E}">
        <p14:creationId xmlns:p14="http://schemas.microsoft.com/office/powerpoint/2010/main" val="694492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6F0BA5-42E5-4A48-AA28-BB215BE6F036}" type="datetimeFigureOut">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620A30-51C7-46A7-8F9C-C8CFA65115E7}" type="slidenum">
              <a:rPr lang="en-US" smtClean="0"/>
              <a:t>‹#›</a:t>
            </a:fld>
            <a:endParaRPr lang="en-US"/>
          </a:p>
        </p:txBody>
      </p:sp>
    </p:spTree>
    <p:extLst>
      <p:ext uri="{BB962C8B-B14F-4D97-AF65-F5344CB8AC3E}">
        <p14:creationId xmlns:p14="http://schemas.microsoft.com/office/powerpoint/2010/main" val="3380361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6F0BA5-42E5-4A48-AA28-BB215BE6F036}" type="datetimeFigureOut">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620A30-51C7-46A7-8F9C-C8CFA65115E7}" type="slidenum">
              <a:rPr lang="en-US" smtClean="0"/>
              <a:t>‹#›</a:t>
            </a:fld>
            <a:endParaRPr lang="en-US"/>
          </a:p>
        </p:txBody>
      </p:sp>
    </p:spTree>
    <p:extLst>
      <p:ext uri="{BB962C8B-B14F-4D97-AF65-F5344CB8AC3E}">
        <p14:creationId xmlns:p14="http://schemas.microsoft.com/office/powerpoint/2010/main" val="1608798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6F0BA5-42E5-4A48-AA28-BB215BE6F036}" type="datetimeFigureOut">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620A30-51C7-46A7-8F9C-C8CFA65115E7}" type="slidenum">
              <a:rPr lang="en-US" smtClean="0"/>
              <a:t>‹#›</a:t>
            </a:fld>
            <a:endParaRPr lang="en-US"/>
          </a:p>
        </p:txBody>
      </p:sp>
    </p:spTree>
    <p:extLst>
      <p:ext uri="{BB962C8B-B14F-4D97-AF65-F5344CB8AC3E}">
        <p14:creationId xmlns:p14="http://schemas.microsoft.com/office/powerpoint/2010/main" val="843966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6F0BA5-42E5-4A48-AA28-BB215BE6F036}" type="datetimeFigureOut">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620A30-51C7-46A7-8F9C-C8CFA65115E7}" type="slidenum">
              <a:rPr lang="en-US" smtClean="0"/>
              <a:t>‹#›</a:t>
            </a:fld>
            <a:endParaRPr lang="en-US"/>
          </a:p>
        </p:txBody>
      </p:sp>
    </p:spTree>
    <p:extLst>
      <p:ext uri="{BB962C8B-B14F-4D97-AF65-F5344CB8AC3E}">
        <p14:creationId xmlns:p14="http://schemas.microsoft.com/office/powerpoint/2010/main" val="3612373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6F0BA5-42E5-4A48-AA28-BB215BE6F036}" type="datetimeFigureOut">
              <a:rPr lang="en-US" smtClean="0"/>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620A30-51C7-46A7-8F9C-C8CFA65115E7}" type="slidenum">
              <a:rPr lang="en-US" smtClean="0"/>
              <a:t>‹#›</a:t>
            </a:fld>
            <a:endParaRPr lang="en-US"/>
          </a:p>
        </p:txBody>
      </p:sp>
    </p:spTree>
    <p:extLst>
      <p:ext uri="{BB962C8B-B14F-4D97-AF65-F5344CB8AC3E}">
        <p14:creationId xmlns:p14="http://schemas.microsoft.com/office/powerpoint/2010/main" val="3738862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6F0BA5-42E5-4A48-AA28-BB215BE6F036}" type="datetimeFigureOut">
              <a:rPr lang="en-US" smtClean="0"/>
              <a:t>4/9/2020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620A30-51C7-46A7-8F9C-C8CFA65115E7}" type="slidenum">
              <a:rPr lang="en-US" smtClean="0"/>
              <a:t>‹#›</a:t>
            </a:fld>
            <a:endParaRPr lang="en-US"/>
          </a:p>
        </p:txBody>
      </p:sp>
    </p:spTree>
    <p:extLst>
      <p:ext uri="{BB962C8B-B14F-4D97-AF65-F5344CB8AC3E}">
        <p14:creationId xmlns:p14="http://schemas.microsoft.com/office/powerpoint/2010/main" val="3010306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6F0BA5-42E5-4A48-AA28-BB215BE6F036}" type="datetimeFigureOut">
              <a:rPr lang="en-US" smtClean="0"/>
              <a:t>4/9/2020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620A30-51C7-46A7-8F9C-C8CFA65115E7}" type="slidenum">
              <a:rPr lang="en-US" smtClean="0"/>
              <a:t>‹#›</a:t>
            </a:fld>
            <a:endParaRPr lang="en-US"/>
          </a:p>
        </p:txBody>
      </p:sp>
    </p:spTree>
    <p:extLst>
      <p:ext uri="{BB962C8B-B14F-4D97-AF65-F5344CB8AC3E}">
        <p14:creationId xmlns:p14="http://schemas.microsoft.com/office/powerpoint/2010/main" val="4158460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6F0BA5-42E5-4A48-AA28-BB215BE6F036}" type="datetimeFigureOut">
              <a:rPr lang="en-US" smtClean="0"/>
              <a:t>4/9/2020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620A30-51C7-46A7-8F9C-C8CFA65115E7}" type="slidenum">
              <a:rPr lang="en-US" smtClean="0"/>
              <a:t>‹#›</a:t>
            </a:fld>
            <a:endParaRPr lang="en-US"/>
          </a:p>
        </p:txBody>
      </p:sp>
    </p:spTree>
    <p:extLst>
      <p:ext uri="{BB962C8B-B14F-4D97-AF65-F5344CB8AC3E}">
        <p14:creationId xmlns:p14="http://schemas.microsoft.com/office/powerpoint/2010/main" val="3717618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6F0BA5-42E5-4A48-AA28-BB215BE6F036}" type="datetimeFigureOut">
              <a:rPr lang="en-US" smtClean="0"/>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620A30-51C7-46A7-8F9C-C8CFA65115E7}" type="slidenum">
              <a:rPr lang="en-US" smtClean="0"/>
              <a:t>‹#›</a:t>
            </a:fld>
            <a:endParaRPr lang="en-US"/>
          </a:p>
        </p:txBody>
      </p:sp>
    </p:spTree>
    <p:extLst>
      <p:ext uri="{BB962C8B-B14F-4D97-AF65-F5344CB8AC3E}">
        <p14:creationId xmlns:p14="http://schemas.microsoft.com/office/powerpoint/2010/main" val="3499963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6F0BA5-42E5-4A48-AA28-BB215BE6F036}" type="datetimeFigureOut">
              <a:rPr lang="en-US" smtClean="0"/>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620A30-51C7-46A7-8F9C-C8CFA65115E7}" type="slidenum">
              <a:rPr lang="en-US" smtClean="0"/>
              <a:t>‹#›</a:t>
            </a:fld>
            <a:endParaRPr lang="en-US"/>
          </a:p>
        </p:txBody>
      </p:sp>
    </p:spTree>
    <p:extLst>
      <p:ext uri="{BB962C8B-B14F-4D97-AF65-F5344CB8AC3E}">
        <p14:creationId xmlns:p14="http://schemas.microsoft.com/office/powerpoint/2010/main" val="284842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6F0BA5-42E5-4A48-AA28-BB215BE6F036}" type="datetimeFigureOut">
              <a:rPr lang="en-US" smtClean="0"/>
              <a:t>4/9/2020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620A30-51C7-46A7-8F9C-C8CFA65115E7}" type="slidenum">
              <a:rPr lang="en-US" smtClean="0"/>
              <a:t>‹#›</a:t>
            </a:fld>
            <a:endParaRPr lang="en-US"/>
          </a:p>
        </p:txBody>
      </p:sp>
    </p:spTree>
    <p:extLst>
      <p:ext uri="{BB962C8B-B14F-4D97-AF65-F5344CB8AC3E}">
        <p14:creationId xmlns:p14="http://schemas.microsoft.com/office/powerpoint/2010/main" val="94392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n.wikipedia.org/wiki/Ratio" TargetMode="External"/><Relationship Id="rId2" Type="http://schemas.openxmlformats.org/officeDocument/2006/relationships/hyperlink" Target="https://en.wikipedia.org/wiki/Tangent_function" TargetMode="External"/><Relationship Id="rId1" Type="http://schemas.openxmlformats.org/officeDocument/2006/relationships/slideLayout" Target="../slideLayouts/slideLayout7.xml"/><Relationship Id="rId5" Type="http://schemas.openxmlformats.org/officeDocument/2006/relationships/hyperlink" Target="https://en.wikipedia.org/wiki/Proofs_of_trigonometric_identities#Ratio_identities" TargetMode="External"/><Relationship Id="rId4" Type="http://schemas.openxmlformats.org/officeDocument/2006/relationships/hyperlink" Target="https://en.wikipedia.org/wiki/Trigonometric_functions#Cosecant,_secant,_and_cotangent"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mathsisfun.com/numbers/imaginary-numbers.html" TargetMode="External"/><Relationship Id="rId2" Type="http://schemas.openxmlformats.org/officeDocument/2006/relationships/hyperlink" Target="https://www.mathsisfun.com/numbers/e-eulers-number.html" TargetMode="External"/><Relationship Id="rId1" Type="http://schemas.openxmlformats.org/officeDocument/2006/relationships/slideLayout" Target="../slideLayouts/slideLayout7.xml"/><Relationship Id="rId5" Type="http://schemas.openxmlformats.org/officeDocument/2006/relationships/hyperlink" Target="https://www.mathsisfun.com/numbers/zero.html" TargetMode="External"/><Relationship Id="rId4" Type="http://schemas.openxmlformats.org/officeDocument/2006/relationships/hyperlink" Target="https://www.mathsisfun.com/numbers/pi.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www.mathsisfun.com/calculus/derivatives-introduction.html" TargetMode="External"/><Relationship Id="rId2" Type="http://schemas.openxmlformats.org/officeDocument/2006/relationships/hyperlink" Target="https://www.mathsisfun.com/algebra/functions-odd-even.html"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Cosine" TargetMode="External"/><Relationship Id="rId2" Type="http://schemas.openxmlformats.org/officeDocument/2006/relationships/hyperlink" Target="https://en.wikipedia.org/wiki/Sine" TargetMode="External"/><Relationship Id="rId1" Type="http://schemas.openxmlformats.org/officeDocument/2006/relationships/slideLayout" Target="../slideLayouts/slideLayout7.xml"/><Relationship Id="rId6" Type="http://schemas.openxmlformats.org/officeDocument/2006/relationships/hyperlink" Target="https://en.wikipedia.org/wiki/Hypotenuse" TargetMode="External"/><Relationship Id="rId5" Type="http://schemas.openxmlformats.org/officeDocument/2006/relationships/hyperlink" Target="https://en.wikipedia.org/wiki/Right_triangle" TargetMode="External"/><Relationship Id="rId4" Type="http://schemas.openxmlformats.org/officeDocument/2006/relationships/hyperlink" Target="https://en.wikipedia.org/wiki/Trigonometric_functions#tangent"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4.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4.png"/><Relationship Id="rId7" Type="http://schemas.openxmlformats.org/officeDocument/2006/relationships/image" Target="../media/image12.png"/><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16.png"/><Relationship Id="rId5" Type="http://schemas.openxmlformats.org/officeDocument/2006/relationships/image" Target="../media/image10.png"/><Relationship Id="rId4" Type="http://schemas.openxmlformats.org/officeDocument/2006/relationships/image" Target="../media/image15.png"/><Relationship Id="rId9" Type="http://schemas.openxmlformats.org/officeDocument/2006/relationships/image" Target="../media/image18.png"/></Relationships>
</file>

<file path=ppt/slides/_rels/slide5.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 Id="rId9" Type="http://schemas.openxmlformats.org/officeDocument/2006/relationships/image" Target="../media/image25.png"/></Relationships>
</file>

<file path=ppt/slides/_rels/slide6.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7.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hyperlink" Target="https://en.wikipedia.org/wiki/File:Trigonometric_function_quadrant_sign.svg" TargetMode="External"/><Relationship Id="rId1" Type="http://schemas.openxmlformats.org/officeDocument/2006/relationships/slideLayout" Target="../slideLayouts/slideLayout7.xml"/><Relationship Id="rId4" Type="http://schemas.openxmlformats.org/officeDocument/2006/relationships/hyperlink" Target="https://en.wikipedia.org/wiki/All_Students_Take_Calculus"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Sine" TargetMode="External"/><Relationship Id="rId7" Type="http://schemas.openxmlformats.org/officeDocument/2006/relationships/hyperlink" Target="https://en.wikipedia.org/wiki/Hypotenuse" TargetMode="External"/><Relationship Id="rId2" Type="http://schemas.openxmlformats.org/officeDocument/2006/relationships/hyperlink" Target="https://en.wikipedia.org/w/index.php?title=List_of_trigonometric_identities&amp;action=edit&amp;section=3" TargetMode="External"/><Relationship Id="rId1" Type="http://schemas.openxmlformats.org/officeDocument/2006/relationships/slideLayout" Target="../slideLayouts/slideLayout7.xml"/><Relationship Id="rId6" Type="http://schemas.openxmlformats.org/officeDocument/2006/relationships/hyperlink" Target="https://en.wikipedia.org/wiki/Right_triangle" TargetMode="External"/><Relationship Id="rId5" Type="http://schemas.openxmlformats.org/officeDocument/2006/relationships/hyperlink" Target="https://en.wikipedia.org/wiki/Trigonometric_functions#tangent" TargetMode="External"/><Relationship Id="rId4" Type="http://schemas.openxmlformats.org/officeDocument/2006/relationships/hyperlink" Target="https://en.wikipedia.org/wiki/Cosin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Algebra,Analytical</a:t>
            </a:r>
            <a:r>
              <a:rPr lang="en-US" dirty="0" smtClean="0"/>
              <a:t> Geometry(3D) And Trigonometry</a:t>
            </a:r>
            <a:endParaRPr lang="en-US" dirty="0"/>
          </a:p>
        </p:txBody>
      </p:sp>
      <p:sp>
        <p:nvSpPr>
          <p:cNvPr id="3" name="Subtitle 2"/>
          <p:cNvSpPr>
            <a:spLocks noGrp="1"/>
          </p:cNvSpPr>
          <p:nvPr>
            <p:ph type="subTitle" idx="1"/>
          </p:nvPr>
        </p:nvSpPr>
        <p:spPr/>
        <p:txBody>
          <a:bodyPr/>
          <a:lstStyle/>
          <a:p>
            <a:r>
              <a:rPr lang="en-US" dirty="0" smtClean="0"/>
              <a:t>Unit –iv</a:t>
            </a:r>
          </a:p>
          <a:p>
            <a:r>
              <a:rPr lang="en-US" dirty="0" smtClean="0"/>
              <a:t>Unit -v</a:t>
            </a:r>
            <a:endParaRPr lang="en-US" dirty="0"/>
          </a:p>
        </p:txBody>
      </p:sp>
    </p:spTree>
    <p:extLst>
      <p:ext uri="{BB962C8B-B14F-4D97-AF65-F5344CB8AC3E}">
        <p14:creationId xmlns:p14="http://schemas.microsoft.com/office/powerpoint/2010/main" val="990545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descr="{\displaystyle \tan \theta ={\frac {\sin \theta }{\cos \theta }}={\frac {\text{opposite}}{\text{adjacent}}}.}"/>
          <p:cNvSpPr>
            <a:spLocks noChangeAspect="1" noChangeArrowheads="1"/>
          </p:cNvSpPr>
          <p:nvPr/>
        </p:nvSpPr>
        <p:spPr bwMode="auto">
          <a:xfrm>
            <a:off x="0" y="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US"/>
          </a:p>
        </p:txBody>
      </p:sp>
      <p:sp>
        <p:nvSpPr>
          <p:cNvPr id="3" name="Rectangle 2" descr="\sec \theta ={\frac {1}{\cos \theta }},\quad \csc \theta ={\frac {1}{\sin \theta }},\quad \cot \theta ={\frac {1}{\tan \theta }}={\frac {\cos \theta }{\sin \theta }}."/>
          <p:cNvSpPr>
            <a:spLocks noChangeAspect="1" noChangeArrowheads="1"/>
          </p:cNvSpPr>
          <p:nvPr/>
        </p:nvSpPr>
        <p:spPr bwMode="auto">
          <a:xfrm>
            <a:off x="0" y="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US"/>
          </a:p>
        </p:txBody>
      </p:sp>
      <p:sp>
        <p:nvSpPr>
          <p:cNvPr id="4" name="Rectangle 3" descr="{\displaystyle \sin \theta ={\frac {\text{opposite}}{\text{hypotenuse}}}.}"/>
          <p:cNvSpPr>
            <a:spLocks noChangeAspect="1" noChangeArrowheads="1"/>
          </p:cNvSpPr>
          <p:nvPr/>
        </p:nvSpPr>
        <p:spPr bwMode="auto">
          <a:xfrm>
            <a:off x="0" y="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US"/>
          </a:p>
        </p:txBody>
      </p:sp>
      <p:sp>
        <p:nvSpPr>
          <p:cNvPr id="5" name="Rectangle 4"/>
          <p:cNvSpPr>
            <a:spLocks noChangeArrowheads="1"/>
          </p:cNvSpPr>
          <p:nvPr/>
        </p:nvSpPr>
        <p:spPr bwMode="auto">
          <a:xfrm>
            <a:off x="609600" y="95842"/>
            <a:ext cx="81534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000" dirty="0">
              <a:solidFill>
                <a:srgbClr val="222222"/>
              </a:solidFill>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The</a:t>
            </a:r>
            <a:r>
              <a:rPr kumimoji="0" lang="en-US" b="0" i="0" u="none" strike="noStrike" cap="none" normalizeH="0" baseline="0" dirty="0" smtClean="0">
                <a:ln>
                  <a:noFill/>
                </a:ln>
                <a:solidFill>
                  <a:srgbClr val="222222"/>
                </a:solidFill>
                <a:effectLst/>
                <a:latin typeface="Calibri"/>
                <a:ea typeface="Times New Roman" pitchFamily="18" charset="0"/>
                <a:cs typeface="Arial" pitchFamily="34" charset="0"/>
              </a:rPr>
              <a:t> </a:t>
            </a:r>
            <a:r>
              <a:rPr kumimoji="0" lang="en-US"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2" tooltip="Tangent function"/>
              </a:rPr>
              <a:t>tangent</a:t>
            </a:r>
            <a:r>
              <a:rPr kumimoji="0" lang="en-US" b="0" i="0" u="none" strike="noStrike" cap="none" normalizeH="0" baseline="0" dirty="0" smtClean="0">
                <a:ln>
                  <a:noFill/>
                </a:ln>
                <a:solidFill>
                  <a:srgbClr val="222222"/>
                </a:solidFill>
                <a:effectLst/>
                <a:latin typeface="Calibri"/>
                <a:ea typeface="Times New Roman" pitchFamily="18" charset="0"/>
                <a:cs typeface="Arial" pitchFamily="34" charset="0"/>
              </a:rPr>
              <a:t> </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of an angle in this context is the ratio of the length of the side that is opposite to the angle divided by the length of the side that is adjacent to the angle. This is the same as the</a:t>
            </a:r>
            <a:r>
              <a:rPr kumimoji="0" lang="en-US" b="0" i="0" u="none" strike="noStrike" cap="none" normalizeH="0" baseline="0" dirty="0" smtClean="0">
                <a:ln>
                  <a:noFill/>
                </a:ln>
                <a:solidFill>
                  <a:srgbClr val="222222"/>
                </a:solidFill>
                <a:effectLst/>
                <a:latin typeface="Calibri"/>
                <a:ea typeface="Times New Roman" pitchFamily="18" charset="0"/>
                <a:cs typeface="Arial" pitchFamily="34" charset="0"/>
              </a:rPr>
              <a:t> </a:t>
            </a:r>
            <a:r>
              <a:rPr kumimoji="0" lang="en-US"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3" tooltip="Ratio"/>
              </a:rPr>
              <a:t>ratio</a:t>
            </a:r>
            <a:r>
              <a:rPr kumimoji="0" lang="en-US" b="0" i="0" u="none" strike="noStrike" cap="none" normalizeH="0" baseline="0" dirty="0" smtClean="0">
                <a:ln>
                  <a:noFill/>
                </a:ln>
                <a:solidFill>
                  <a:srgbClr val="222222"/>
                </a:solidFill>
                <a:effectLst/>
                <a:latin typeface="Calibri"/>
                <a:ea typeface="Times New Roman" pitchFamily="18" charset="0"/>
                <a:cs typeface="Arial" pitchFamily="34" charset="0"/>
              </a:rPr>
              <a:t> </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of the sine to the cosine of this angle, as can be seen by substituting the definitions of</a:t>
            </a:r>
            <a:r>
              <a:rPr kumimoji="0" lang="en-US" b="0" i="0" u="none" strike="noStrike" cap="none" normalizeH="0" baseline="0" dirty="0" smtClean="0">
                <a:ln>
                  <a:noFill/>
                </a:ln>
                <a:solidFill>
                  <a:srgbClr val="222222"/>
                </a:solidFill>
                <a:effectLst/>
                <a:latin typeface="Calibri"/>
                <a:ea typeface="Times New Roman" pitchFamily="18" charset="0"/>
                <a:cs typeface="Arial" pitchFamily="34" charset="0"/>
              </a:rPr>
              <a:t> </a:t>
            </a:r>
            <a:r>
              <a:rPr kumimoji="0" lang="en-US" b="0" i="0" u="none" strike="noStrike" cap="none" normalizeH="0" baseline="0" dirty="0" smtClean="0">
                <a:ln>
                  <a:noFill/>
                </a:ln>
                <a:solidFill>
                  <a:srgbClr val="222222"/>
                </a:solidFill>
                <a:effectLst/>
                <a:latin typeface="Calibri" pitchFamily="34" charset="0"/>
                <a:ea typeface="Times New Roman" pitchFamily="18" charset="0"/>
                <a:cs typeface="Times New Roman" pitchFamily="18" charset="0"/>
              </a:rPr>
              <a:t>sin</a:t>
            </a:r>
            <a:r>
              <a:rPr kumimoji="0" lang="en-US" b="0" i="0" u="none" strike="noStrike" cap="none" normalizeH="0" baseline="0" dirty="0" smtClean="0">
                <a:ln>
                  <a:noFill/>
                </a:ln>
                <a:solidFill>
                  <a:srgbClr val="222222"/>
                </a:solidFill>
                <a:effectLst/>
                <a:latin typeface="Calibri"/>
                <a:ea typeface="Times New Roman" pitchFamily="18" charset="0"/>
                <a:cs typeface="Arial" pitchFamily="34" charset="0"/>
              </a:rPr>
              <a:t> </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and</a:t>
            </a:r>
            <a:r>
              <a:rPr kumimoji="0" lang="en-US" b="0" i="0" u="none" strike="noStrike" cap="none" normalizeH="0" baseline="0" dirty="0" smtClean="0">
                <a:ln>
                  <a:noFill/>
                </a:ln>
                <a:solidFill>
                  <a:srgbClr val="222222"/>
                </a:solidFill>
                <a:effectLst/>
                <a:latin typeface="Calibri"/>
                <a:ea typeface="Times New Roman" pitchFamily="18" charset="0"/>
                <a:cs typeface="Arial" pitchFamily="34" charset="0"/>
              </a:rPr>
              <a:t> </a:t>
            </a:r>
            <a:r>
              <a:rPr kumimoji="0" lang="en-US" b="0" i="0" u="none" strike="noStrike" cap="none" normalizeH="0" baseline="0" dirty="0" err="1" smtClean="0">
                <a:ln>
                  <a:noFill/>
                </a:ln>
                <a:solidFill>
                  <a:srgbClr val="222222"/>
                </a:solidFill>
                <a:effectLst/>
                <a:latin typeface="Calibri" pitchFamily="34" charset="0"/>
                <a:ea typeface="Times New Roman" pitchFamily="18" charset="0"/>
                <a:cs typeface="Times New Roman" pitchFamily="18" charset="0"/>
              </a:rPr>
              <a:t>cos</a:t>
            </a:r>
            <a:r>
              <a:rPr kumimoji="0" lang="en-US" b="0" i="0" u="none" strike="noStrike" cap="none" normalizeH="0" baseline="0" dirty="0" smtClean="0">
                <a:ln>
                  <a:noFill/>
                </a:ln>
                <a:solidFill>
                  <a:srgbClr val="222222"/>
                </a:solidFill>
                <a:effectLst/>
                <a:latin typeface="Calibri"/>
                <a:ea typeface="Times New Roman" pitchFamily="18" charset="0"/>
                <a:cs typeface="Arial" pitchFamily="34" charset="0"/>
              </a:rPr>
              <a:t> </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from above</a:t>
            </a:r>
            <a:r>
              <a:rPr kumimoji="0" lang="en-US" sz="1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a:spLocks noChangeArrowheads="1"/>
          </p:cNvSpPr>
          <p:nvPr/>
        </p:nvSpPr>
        <p:spPr bwMode="auto">
          <a:xfrm>
            <a:off x="914400" y="1710667"/>
            <a:ext cx="7834744" cy="203132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dirty="0" smtClean="0">
                <a:ln>
                  <a:noFill/>
                </a:ln>
                <a:solidFill>
                  <a:srgbClr val="222222"/>
                </a:solidFill>
                <a:effectLst/>
                <a:latin typeface="Cambria Math" pitchFamily="18" charset="0"/>
                <a:ea typeface="Times New Roman" pitchFamily="18" charset="0"/>
                <a:cs typeface="Arial" pitchFamily="34" charset="0"/>
              </a:rPr>
              <a:t> </a:t>
            </a:r>
            <a:r>
              <a:rPr kumimoji="0" lang="en-US" b="0" i="1" u="none" strike="noStrike" cap="none" normalizeH="0" baseline="0" dirty="0" err="1" smtClean="0">
                <a:ln>
                  <a:noFill/>
                </a:ln>
                <a:solidFill>
                  <a:srgbClr val="222222"/>
                </a:solidFill>
                <a:effectLst/>
                <a:latin typeface="Cambria Math" pitchFamily="18" charset="0"/>
                <a:ea typeface="Times New Roman" pitchFamily="18" charset="0"/>
                <a:cs typeface="Arial" pitchFamily="34" charset="0"/>
              </a:rPr>
              <a:t>tanθ</a:t>
            </a:r>
            <a:r>
              <a:rPr kumimoji="0" lang="en-US" b="0" i="1" u="none" strike="noStrike" cap="none" normalizeH="0" baseline="0" dirty="0" smtClean="0">
                <a:ln>
                  <a:noFill/>
                </a:ln>
                <a:solidFill>
                  <a:srgbClr val="222222"/>
                </a:solidFill>
                <a:effectLst/>
                <a:latin typeface="Cambria Math" pitchFamily="18" charset="0"/>
                <a:ea typeface="Times New Roman" pitchFamily="18" charset="0"/>
                <a:cs typeface="Arial" pitchFamily="34" charset="0"/>
              </a:rPr>
              <a:t>=</a:t>
            </a:r>
            <a:r>
              <a:rPr kumimoji="0" lang="en-US" b="0" i="1" u="none" strike="noStrike" cap="none" normalizeH="0" baseline="0" dirty="0" err="1" smtClean="0">
                <a:ln>
                  <a:noFill/>
                </a:ln>
                <a:solidFill>
                  <a:srgbClr val="222222"/>
                </a:solidFill>
                <a:effectLst/>
                <a:latin typeface="Cambria Math" pitchFamily="18" charset="0"/>
                <a:ea typeface="Times New Roman" pitchFamily="18" charset="0"/>
                <a:cs typeface="Arial" pitchFamily="34" charset="0"/>
              </a:rPr>
              <a:t>sinθ</a:t>
            </a:r>
            <a:r>
              <a:rPr kumimoji="0" lang="en-US" b="0" i="1" u="none" strike="noStrike" cap="none" normalizeH="0" baseline="0" dirty="0" smtClean="0">
                <a:ln>
                  <a:noFill/>
                </a:ln>
                <a:solidFill>
                  <a:srgbClr val="222222"/>
                </a:solidFill>
                <a:effectLst/>
                <a:latin typeface="Cambria Math" pitchFamily="18" charset="0"/>
                <a:ea typeface="Times New Roman" pitchFamily="18" charset="0"/>
                <a:cs typeface="Arial" pitchFamily="34" charset="0"/>
              </a:rPr>
              <a:t>/</a:t>
            </a:r>
            <a:r>
              <a:rPr kumimoji="0" lang="en-US" b="0" i="1" u="none" strike="noStrike" cap="none" normalizeH="0" baseline="0" dirty="0" err="1" smtClean="0">
                <a:ln>
                  <a:noFill/>
                </a:ln>
                <a:solidFill>
                  <a:srgbClr val="222222"/>
                </a:solidFill>
                <a:effectLst/>
                <a:latin typeface="Cambria Math" pitchFamily="18" charset="0"/>
                <a:ea typeface="Times New Roman" pitchFamily="18" charset="0"/>
                <a:cs typeface="Arial" pitchFamily="34" charset="0"/>
              </a:rPr>
              <a:t>cosθ</a:t>
            </a:r>
            <a:endParaRPr kumimoji="0" lang="en-US" b="0" i="1" u="none" strike="noStrike" cap="none" normalizeH="0" baseline="0" dirty="0" smtClean="0">
              <a:ln>
                <a:noFill/>
              </a:ln>
              <a:solidFill>
                <a:srgbClr val="222222"/>
              </a:solidFill>
              <a:effectLst/>
              <a:latin typeface="Cambria Math" pitchFamily="18"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1" u="none" strike="noStrike" cap="none" normalizeH="0" baseline="0" dirty="0" smtClean="0">
                <a:ln>
                  <a:noFill/>
                </a:ln>
                <a:solidFill>
                  <a:srgbClr val="222222"/>
                </a:solidFill>
                <a:effectLst/>
                <a:latin typeface="Cambria Math" pitchFamily="18" charset="0"/>
                <a:ea typeface="Times New Roman" pitchFamily="18" charset="0"/>
                <a:cs typeface="Arial" pitchFamily="34" charset="0"/>
              </a:rPr>
              <a:t>=opposite/adjacent</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The remaining trigonometric functions secant (</a:t>
            </a:r>
            <a:r>
              <a:rPr kumimoji="0" lang="en-US" b="0" i="0" u="none" strike="noStrike" cap="none" normalizeH="0" baseline="0" dirty="0" smtClean="0">
                <a:ln>
                  <a:noFill/>
                </a:ln>
                <a:solidFill>
                  <a:srgbClr val="222222"/>
                </a:solidFill>
                <a:effectLst/>
                <a:latin typeface="Calibri" pitchFamily="34" charset="0"/>
                <a:ea typeface="Times New Roman" pitchFamily="18" charset="0"/>
                <a:cs typeface="Times New Roman" pitchFamily="18" charset="0"/>
              </a:rPr>
              <a:t>sec</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cosecant (</a:t>
            </a:r>
            <a:r>
              <a:rPr kumimoji="0" lang="en-US" b="0" i="0" u="none" strike="noStrike" cap="none" normalizeH="0" baseline="0" dirty="0" err="1" smtClean="0">
                <a:ln>
                  <a:noFill/>
                </a:ln>
                <a:solidFill>
                  <a:srgbClr val="222222"/>
                </a:solidFill>
                <a:effectLst/>
                <a:latin typeface="Calibri" pitchFamily="34" charset="0"/>
                <a:ea typeface="Times New Roman" pitchFamily="18" charset="0"/>
                <a:cs typeface="Times New Roman" pitchFamily="18" charset="0"/>
              </a:rPr>
              <a:t>csc</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and cotangent (</a:t>
            </a:r>
            <a:r>
              <a:rPr kumimoji="0" lang="en-US" b="0" i="0" u="none" strike="noStrike" cap="none" normalizeH="0" baseline="0" dirty="0" smtClean="0">
                <a:ln>
                  <a:noFill/>
                </a:ln>
                <a:solidFill>
                  <a:srgbClr val="222222"/>
                </a:solidFill>
                <a:effectLst/>
                <a:latin typeface="Calibri" pitchFamily="34" charset="0"/>
                <a:ea typeface="Times New Roman" pitchFamily="18" charset="0"/>
                <a:cs typeface="Times New Roman" pitchFamily="18" charset="0"/>
              </a:rPr>
              <a:t>cot</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are defined as the</a:t>
            </a:r>
            <a:r>
              <a:rPr kumimoji="0" lang="en-US" b="0" i="0" u="none" strike="noStrike" cap="none" normalizeH="0" baseline="0" dirty="0" smtClean="0">
                <a:ln>
                  <a:noFill/>
                </a:ln>
                <a:solidFill>
                  <a:srgbClr val="222222"/>
                </a:solidFill>
                <a:effectLst/>
                <a:latin typeface="Calibri"/>
                <a:ea typeface="Times New Roman" pitchFamily="18" charset="0"/>
                <a:cs typeface="Arial" pitchFamily="34" charset="0"/>
              </a:rPr>
              <a:t> </a:t>
            </a:r>
            <a:r>
              <a:rPr kumimoji="0" lang="en-US"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4" tooltip="Trigonometric functions"/>
              </a:rPr>
              <a:t>reciprocal functions</a:t>
            </a:r>
            <a:r>
              <a:rPr kumimoji="0" lang="en-US" b="0" i="0" u="none" strike="noStrike" cap="none" normalizeH="0" baseline="0" dirty="0" smtClean="0">
                <a:ln>
                  <a:noFill/>
                </a:ln>
                <a:solidFill>
                  <a:srgbClr val="222222"/>
                </a:solidFill>
                <a:effectLst/>
                <a:latin typeface="Calibri"/>
                <a:ea typeface="Times New Roman" pitchFamily="18" charset="0"/>
                <a:cs typeface="Arial" pitchFamily="34" charset="0"/>
              </a:rPr>
              <a:t> </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of cosine, sine, and tangent, respectively. Rarely, these are called the secondary trigonometric functions: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a:spLocks noChangeArrowheads="1"/>
          </p:cNvSpPr>
          <p:nvPr/>
        </p:nvSpPr>
        <p:spPr bwMode="auto">
          <a:xfrm>
            <a:off x="1371600" y="3396960"/>
            <a:ext cx="6629400" cy="184665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1" u="none" strike="noStrike" cap="none" normalizeH="0" baseline="0" dirty="0" smtClean="0">
              <a:ln>
                <a:noFill/>
              </a:ln>
              <a:solidFill>
                <a:srgbClr val="222222"/>
              </a:solidFill>
              <a:effectLst/>
              <a:latin typeface="Cambria Math" pitchFamily="18"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i="1" dirty="0">
              <a:solidFill>
                <a:srgbClr val="222222"/>
              </a:solidFill>
              <a:latin typeface="Cambria Math" pitchFamily="18"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dirty="0" smtClean="0">
                <a:ln>
                  <a:noFill/>
                </a:ln>
                <a:solidFill>
                  <a:srgbClr val="222222"/>
                </a:solidFill>
                <a:effectLst/>
                <a:latin typeface="Cambria Math" pitchFamily="18" charset="0"/>
                <a:ea typeface="Times New Roman" pitchFamily="18" charset="0"/>
                <a:cs typeface="Arial" pitchFamily="34" charset="0"/>
              </a:rPr>
              <a:t> </a:t>
            </a:r>
            <a:r>
              <a:rPr kumimoji="0" lang="en-US" b="0" i="1" u="none" strike="noStrike" cap="none" normalizeH="0" baseline="0" dirty="0" err="1" smtClean="0">
                <a:ln>
                  <a:noFill/>
                </a:ln>
                <a:solidFill>
                  <a:srgbClr val="222222"/>
                </a:solidFill>
                <a:effectLst/>
                <a:latin typeface="Cambria Math" pitchFamily="18" charset="0"/>
                <a:ea typeface="Times New Roman" pitchFamily="18" charset="0"/>
                <a:cs typeface="Arial" pitchFamily="34" charset="0"/>
              </a:rPr>
              <a:t>Secθ</a:t>
            </a:r>
            <a:r>
              <a:rPr kumimoji="0" lang="en-US" b="0" i="1" u="none" strike="noStrike" cap="none" normalizeH="0" baseline="0" dirty="0" smtClean="0">
                <a:ln>
                  <a:noFill/>
                </a:ln>
                <a:solidFill>
                  <a:srgbClr val="222222"/>
                </a:solidFill>
                <a:effectLst/>
                <a:latin typeface="Cambria Math" pitchFamily="18" charset="0"/>
                <a:ea typeface="Times New Roman" pitchFamily="18" charset="0"/>
                <a:cs typeface="Arial" pitchFamily="34" charset="0"/>
              </a:rPr>
              <a:t>=1/</a:t>
            </a:r>
            <a:r>
              <a:rPr kumimoji="0" lang="en-US" b="0" i="1" u="none" strike="noStrike" cap="none" normalizeH="0" baseline="0" dirty="0" err="1" smtClean="0">
                <a:ln>
                  <a:noFill/>
                </a:ln>
                <a:solidFill>
                  <a:srgbClr val="222222"/>
                </a:solidFill>
                <a:effectLst/>
                <a:latin typeface="Cambria Math" pitchFamily="18" charset="0"/>
                <a:ea typeface="Times New Roman" pitchFamily="18" charset="0"/>
                <a:cs typeface="Arial" pitchFamily="34" charset="0"/>
              </a:rPr>
              <a:t>sinθ</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en-US" b="0" i="1" u="none" strike="noStrike" cap="none" normalizeH="0" baseline="0" dirty="0" err="1" smtClean="0">
                <a:ln>
                  <a:noFill/>
                </a:ln>
                <a:solidFill>
                  <a:srgbClr val="222222"/>
                </a:solidFill>
                <a:effectLst/>
                <a:latin typeface="Cambria Math" pitchFamily="18" charset="0"/>
                <a:ea typeface="Times New Roman" pitchFamily="18" charset="0"/>
                <a:cs typeface="Arial" pitchFamily="34" charset="0"/>
              </a:rPr>
              <a:t>cscθ</a:t>
            </a:r>
            <a:r>
              <a:rPr kumimoji="0" lang="en-US" b="0" i="1" u="none" strike="noStrike" cap="none" normalizeH="0" baseline="0" dirty="0" smtClean="0">
                <a:ln>
                  <a:noFill/>
                </a:ln>
                <a:solidFill>
                  <a:srgbClr val="222222"/>
                </a:solidFill>
                <a:effectLst/>
                <a:latin typeface="Cambria Math" pitchFamily="18" charset="0"/>
                <a:ea typeface="Times New Roman" pitchFamily="18" charset="0"/>
                <a:cs typeface="Arial" pitchFamily="34" charset="0"/>
              </a:rPr>
              <a:t>=1/</a:t>
            </a:r>
            <a:r>
              <a:rPr kumimoji="0" lang="en-US" b="0" i="1" u="none" strike="noStrike" cap="none" normalizeH="0" baseline="0" dirty="0" err="1" smtClean="0">
                <a:ln>
                  <a:noFill/>
                </a:ln>
                <a:solidFill>
                  <a:srgbClr val="222222"/>
                </a:solidFill>
                <a:effectLst/>
                <a:latin typeface="Cambria Math" pitchFamily="18" charset="0"/>
                <a:ea typeface="Times New Roman" pitchFamily="18" charset="0"/>
                <a:cs typeface="Arial" pitchFamily="34" charset="0"/>
              </a:rPr>
              <a:t>cosθ</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en-US" b="0" i="1" u="none" strike="noStrike" cap="none" normalizeH="0" baseline="0" dirty="0" err="1" smtClean="0">
                <a:ln>
                  <a:noFill/>
                </a:ln>
                <a:solidFill>
                  <a:srgbClr val="222222"/>
                </a:solidFill>
                <a:effectLst/>
                <a:latin typeface="Cambria Math" pitchFamily="18" charset="0"/>
                <a:ea typeface="Times New Roman" pitchFamily="18" charset="0"/>
                <a:cs typeface="Arial" pitchFamily="34" charset="0"/>
              </a:rPr>
              <a:t>cotθ</a:t>
            </a:r>
            <a:r>
              <a:rPr kumimoji="0" lang="en-US" b="0" i="1" u="none" strike="noStrike" cap="none" normalizeH="0" baseline="0" dirty="0" smtClean="0">
                <a:ln>
                  <a:noFill/>
                </a:ln>
                <a:solidFill>
                  <a:srgbClr val="222222"/>
                </a:solidFill>
                <a:effectLst/>
                <a:latin typeface="Cambria Math" pitchFamily="18" charset="0"/>
                <a:ea typeface="Times New Roman" pitchFamily="18" charset="0"/>
                <a:cs typeface="Arial" pitchFamily="34" charset="0"/>
              </a:rPr>
              <a:t>=</a:t>
            </a:r>
            <a:r>
              <a:rPr kumimoji="0" lang="en-US" b="0" i="1" u="none" strike="noStrike" cap="none" normalizeH="0" baseline="0" dirty="0" err="1" smtClean="0">
                <a:ln>
                  <a:noFill/>
                </a:ln>
                <a:solidFill>
                  <a:srgbClr val="222222"/>
                </a:solidFill>
                <a:effectLst/>
                <a:latin typeface="Cambria Math" pitchFamily="18" charset="0"/>
                <a:ea typeface="Times New Roman" pitchFamily="18" charset="0"/>
                <a:cs typeface="Arial" pitchFamily="34" charset="0"/>
              </a:rPr>
              <a:t>cosθ</a:t>
            </a:r>
            <a:r>
              <a:rPr kumimoji="0" lang="en-US" b="0" i="1" u="none" strike="noStrike" cap="none" normalizeH="0" baseline="0" dirty="0" smtClean="0">
                <a:ln>
                  <a:noFill/>
                </a:ln>
                <a:solidFill>
                  <a:srgbClr val="222222"/>
                </a:solidFill>
                <a:effectLst/>
                <a:latin typeface="Cambria Math" pitchFamily="18" charset="0"/>
                <a:ea typeface="Times New Roman" pitchFamily="18" charset="0"/>
                <a:cs typeface="Arial" pitchFamily="34" charset="0"/>
              </a:rPr>
              <a:t>/</a:t>
            </a:r>
            <a:r>
              <a:rPr kumimoji="0" lang="en-US" b="0" i="1" u="none" strike="noStrike" cap="none" normalizeH="0" baseline="0" dirty="0" err="1" smtClean="0">
                <a:ln>
                  <a:noFill/>
                </a:ln>
                <a:solidFill>
                  <a:srgbClr val="222222"/>
                </a:solidFill>
                <a:effectLst/>
                <a:latin typeface="Cambria Math" pitchFamily="18" charset="0"/>
                <a:ea typeface="Times New Roman" pitchFamily="18" charset="0"/>
                <a:cs typeface="Arial" pitchFamily="34" charset="0"/>
              </a:rPr>
              <a:t>sinθ</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These definitions are sometimes referred to as</a:t>
            </a:r>
            <a:r>
              <a:rPr kumimoji="0" lang="en-US" b="0" i="0" u="none" strike="noStrike" cap="none" normalizeH="0" baseline="0" dirty="0" smtClean="0">
                <a:ln>
                  <a:noFill/>
                </a:ln>
                <a:solidFill>
                  <a:srgbClr val="222222"/>
                </a:solidFill>
                <a:effectLst/>
                <a:latin typeface="Calibri"/>
                <a:ea typeface="Times New Roman" pitchFamily="18" charset="0"/>
                <a:cs typeface="Arial" pitchFamily="34" charset="0"/>
              </a:rPr>
              <a:t> </a:t>
            </a:r>
            <a:r>
              <a:rPr kumimoji="0" lang="en-US"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5" tooltip="Proofs of trigonometric identities"/>
              </a:rPr>
              <a:t>ratio identities</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7"/>
          <p:cNvSpPr>
            <a:spLocks noChangeArrowheads="1"/>
          </p:cNvSpPr>
          <p:nvPr/>
        </p:nvSpPr>
        <p:spPr bwMode="auto">
          <a:xfrm>
            <a:off x="685800" y="4952767"/>
            <a:ext cx="8229600" cy="101566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The cosine of an angle in this context is the ratio of the length of the side that is adjacent to the angle divided by the length of the hypotenuse.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688048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descr="e^ipi = -1 + i on circle"/>
          <p:cNvSpPr>
            <a:spLocks noChangeAspect="1" noChangeArrowheads="1"/>
          </p:cNvSpPr>
          <p:nvPr/>
        </p:nvSpPr>
        <p:spPr bwMode="auto">
          <a:xfrm>
            <a:off x="0" y="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US"/>
          </a:p>
        </p:txBody>
      </p:sp>
      <p:sp>
        <p:nvSpPr>
          <p:cNvPr id="3" name="Rectangle 2" descr="e^ipi = -1 + i on circle"/>
          <p:cNvSpPr>
            <a:spLocks noChangeAspect="1" noChangeArrowheads="1"/>
          </p:cNvSpPr>
          <p:nvPr/>
        </p:nvSpPr>
        <p:spPr bwMode="auto">
          <a:xfrm>
            <a:off x="0" y="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US"/>
          </a:p>
        </p:txBody>
      </p:sp>
      <p:sp>
        <p:nvSpPr>
          <p:cNvPr id="4" name="Rectangle 3"/>
          <p:cNvSpPr>
            <a:spLocks noChangeArrowheads="1"/>
          </p:cNvSpPr>
          <p:nvPr/>
        </p:nvSpPr>
        <p:spPr bwMode="auto">
          <a:xfrm>
            <a:off x="27709" y="-234495"/>
            <a:ext cx="8776854" cy="5124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571320" rIns="0" bIns="114264"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Euler's Formula</a:t>
            </a:r>
            <a:endPar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333333"/>
                </a:solidFill>
                <a:effectLst/>
                <a:latin typeface="Calibri"/>
                <a:ea typeface="Times New Roman" pitchFamily="18" charset="0"/>
                <a:cs typeface="Times New Roman" pitchFamily="18" charset="0"/>
              </a:rPr>
              <a:t> </a:t>
            </a:r>
            <a:r>
              <a:rPr kumimoji="0" lang="en-US" b="0" i="0" u="none" strike="noStrike" cap="none" normalizeH="0" baseline="0" dirty="0" smtClean="0">
                <a:ln>
                  <a:noFill/>
                </a:ln>
                <a:solidFill>
                  <a:srgbClr val="333333"/>
                </a:solidFill>
                <a:effectLst/>
                <a:latin typeface="Verdana" pitchFamily="34" charset="0"/>
                <a:ea typeface="Times New Roman" pitchFamily="18" charset="0"/>
                <a:cs typeface="Times New Roman" pitchFamily="18" charset="0"/>
              </a:rPr>
              <a:t>First, you may have seen the famous "Euler's Identity":</a:t>
            </a:r>
            <a:endPar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i="1" dirty="0">
                <a:latin typeface="Verdana" pitchFamily="34" charset="0"/>
                <a:ea typeface="Times New Roman" pitchFamily="18" charset="0"/>
                <a:cs typeface="Times New Roman" pitchFamily="18" charset="0"/>
              </a:rPr>
              <a:t> </a:t>
            </a:r>
            <a:r>
              <a:rPr lang="en-US" i="1" dirty="0" smtClean="0">
                <a:latin typeface="Verdana" pitchFamily="34" charset="0"/>
                <a:ea typeface="Times New Roman" pitchFamily="18" charset="0"/>
                <a:cs typeface="Times New Roman" pitchFamily="18" charset="0"/>
              </a:rPr>
              <a:t>                        </a:t>
            </a:r>
            <a:r>
              <a:rPr kumimoji="0" lang="en-US" b="0" i="1" u="none" strike="noStrike" cap="none" normalizeH="0" baseline="0" dirty="0" err="1" smtClean="0">
                <a:ln>
                  <a:noFill/>
                </a:ln>
                <a:solidFill>
                  <a:schemeClr val="tx1"/>
                </a:solidFill>
                <a:effectLst/>
                <a:latin typeface="Verdana" pitchFamily="34" charset="0"/>
                <a:ea typeface="Times New Roman" pitchFamily="18" charset="0"/>
                <a:cs typeface="Times New Roman" pitchFamily="18" charset="0"/>
              </a:rPr>
              <a:t>e</a:t>
            </a:r>
            <a:r>
              <a:rPr kumimoji="0" lang="en-US" b="1" i="1" u="none" strike="noStrike" cap="none" normalizeH="0" baseline="30000" dirty="0" err="1" smtClean="0">
                <a:ln>
                  <a:noFill/>
                </a:ln>
                <a:solidFill>
                  <a:schemeClr val="tx1"/>
                </a:solidFill>
                <a:effectLst/>
                <a:latin typeface="Verdana" pitchFamily="34" charset="0"/>
                <a:ea typeface="Times New Roman" pitchFamily="18" charset="0"/>
                <a:cs typeface="Times New Roman" pitchFamily="18" charset="0"/>
              </a:rPr>
              <a:t>i</a:t>
            </a:r>
            <a:r>
              <a:rPr kumimoji="0" lang="en-US" b="1" i="0" u="none" strike="noStrike" cap="none" normalizeH="0" baseline="30000" dirty="0" smtClean="0">
                <a:ln>
                  <a:noFill/>
                </a:ln>
                <a:solidFill>
                  <a:schemeClr val="tx1"/>
                </a:solidFill>
                <a:effectLst/>
                <a:latin typeface="Calibri" pitchFamily="34" charset="0"/>
                <a:ea typeface="Times New Roman" pitchFamily="18" charset="0"/>
                <a:cs typeface="Times New Roman" pitchFamily="18" charset="0"/>
              </a:rPr>
              <a:t>π</a:t>
            </a:r>
            <a:r>
              <a:rPr kumimoji="0" lang="en-US"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+ 1 = 0</a:t>
            </a:r>
            <a:endPar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333333"/>
                </a:solidFill>
                <a:effectLst/>
                <a:latin typeface="Verdana" pitchFamily="34" charset="0"/>
                <a:ea typeface="Times New Roman" pitchFamily="18" charset="0"/>
                <a:cs typeface="Times New Roman" pitchFamily="18" charset="0"/>
              </a:rPr>
              <a:t>It seems absolutely magical that such a neat equation combines: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b="1" i="1" u="none" strike="noStrike" cap="none" normalizeH="0" baseline="0" dirty="0" smtClean="0">
                <a:ln>
                  <a:noFill/>
                </a:ln>
                <a:solidFill>
                  <a:srgbClr val="333333"/>
                </a:solidFill>
                <a:effectLst/>
                <a:latin typeface="Verdana" pitchFamily="34" charset="0"/>
                <a:ea typeface="Times New Roman" pitchFamily="18" charset="0"/>
                <a:cs typeface="Times New Roman" pitchFamily="18" charset="0"/>
              </a:rPr>
              <a:t>e</a:t>
            </a:r>
            <a:r>
              <a:rPr kumimoji="0" lang="en-US" b="0" i="0" u="none" strike="noStrike" cap="none" normalizeH="0" baseline="0" dirty="0" smtClean="0">
                <a:ln>
                  <a:noFill/>
                </a:ln>
                <a:solidFill>
                  <a:srgbClr val="333333"/>
                </a:solidFill>
                <a:effectLst/>
                <a:latin typeface="Calibri"/>
                <a:ea typeface="Times New Roman" pitchFamily="18" charset="0"/>
                <a:cs typeface="Times New Roman" pitchFamily="18" charset="0"/>
              </a:rPr>
              <a:t> </a:t>
            </a:r>
            <a:r>
              <a:rPr kumimoji="0" lang="en-US" b="0" i="0" u="none" strike="noStrike" cap="none" normalizeH="0" baseline="0" dirty="0" smtClean="0">
                <a:ln>
                  <a:noFill/>
                </a:ln>
                <a:solidFill>
                  <a:srgbClr val="333333"/>
                </a:solidFill>
                <a:effectLst/>
                <a:latin typeface="Verdana" pitchFamily="34" charset="0"/>
                <a:ea typeface="Times New Roman" pitchFamily="18" charset="0"/>
                <a:cs typeface="Times New Roman" pitchFamily="18" charset="0"/>
              </a:rPr>
              <a:t>(</a:t>
            </a:r>
            <a:r>
              <a:rPr kumimoji="0" lang="en-US" b="0" i="0" u="none" strike="noStrike" cap="none" normalizeH="0" baseline="0" dirty="0" smtClean="0">
                <a:ln>
                  <a:noFill/>
                </a:ln>
                <a:solidFill>
                  <a:srgbClr val="0000FF"/>
                </a:solidFill>
                <a:effectLst/>
                <a:latin typeface="Verdana" pitchFamily="34" charset="0"/>
                <a:ea typeface="Times New Roman" pitchFamily="18" charset="0"/>
                <a:cs typeface="Times New Roman" pitchFamily="18" charset="0"/>
                <a:hlinkClick r:id="rId2"/>
              </a:rPr>
              <a:t>Euler's Number</a:t>
            </a:r>
            <a:r>
              <a:rPr kumimoji="0" lang="en-US" b="0" i="0" u="none" strike="noStrike" cap="none" normalizeH="0" baseline="0" dirty="0" smtClean="0">
                <a:ln>
                  <a:noFill/>
                </a:ln>
                <a:solidFill>
                  <a:srgbClr val="333333"/>
                </a:solidFill>
                <a:effectLst/>
                <a:latin typeface="Verdana" pitchFamily="34" charset="0"/>
                <a:ea typeface="Times New Roman" pitchFamily="18" charset="0"/>
                <a:cs typeface="Times New Roman" pitchFamily="18" charset="0"/>
              </a:rPr>
              <a:t>)</a:t>
            </a:r>
            <a:endParaRPr kumimoji="0" lang="en-US" b="0" i="0" u="none" strike="noStrike" cap="none" normalizeH="0" baseline="0" dirty="0" smtClean="0">
              <a:ln>
                <a:noFill/>
              </a:ln>
              <a:solidFill>
                <a:srgbClr val="333333"/>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b="1" i="1" u="none" strike="noStrike" cap="none" normalizeH="0" baseline="0" dirty="0" smtClean="0">
                <a:ln>
                  <a:noFill/>
                </a:ln>
                <a:solidFill>
                  <a:srgbClr val="333333"/>
                </a:solidFill>
                <a:effectLst/>
                <a:latin typeface="Verdana" pitchFamily="34" charset="0"/>
                <a:ea typeface="Times New Roman" pitchFamily="18" charset="0"/>
                <a:cs typeface="Times New Roman" pitchFamily="18" charset="0"/>
              </a:rPr>
              <a:t>i</a:t>
            </a:r>
            <a:r>
              <a:rPr kumimoji="0" lang="en-US" b="0" i="0" u="none" strike="noStrike" cap="none" normalizeH="0" baseline="0" dirty="0" smtClean="0">
                <a:ln>
                  <a:noFill/>
                </a:ln>
                <a:solidFill>
                  <a:srgbClr val="333333"/>
                </a:solidFill>
                <a:effectLst/>
                <a:latin typeface="Calibri"/>
                <a:ea typeface="Times New Roman" pitchFamily="18" charset="0"/>
                <a:cs typeface="Times New Roman" pitchFamily="18" charset="0"/>
              </a:rPr>
              <a:t> </a:t>
            </a:r>
            <a:r>
              <a:rPr kumimoji="0" lang="en-US" b="0" i="0" u="none" strike="noStrike" cap="none" normalizeH="0" baseline="0" dirty="0" smtClean="0">
                <a:ln>
                  <a:noFill/>
                </a:ln>
                <a:solidFill>
                  <a:srgbClr val="333333"/>
                </a:solidFill>
                <a:effectLst/>
                <a:latin typeface="Verdana" pitchFamily="34" charset="0"/>
                <a:ea typeface="Times New Roman" pitchFamily="18" charset="0"/>
                <a:cs typeface="Times New Roman" pitchFamily="18" charset="0"/>
              </a:rPr>
              <a:t>(the unit</a:t>
            </a:r>
            <a:r>
              <a:rPr kumimoji="0" lang="en-US" b="0" i="0" u="none" strike="noStrike" cap="none" normalizeH="0" baseline="0" dirty="0" smtClean="0">
                <a:ln>
                  <a:noFill/>
                </a:ln>
                <a:solidFill>
                  <a:srgbClr val="333333"/>
                </a:solidFill>
                <a:effectLst/>
                <a:latin typeface="Calibri"/>
                <a:ea typeface="Times New Roman" pitchFamily="18" charset="0"/>
                <a:cs typeface="Times New Roman" pitchFamily="18" charset="0"/>
              </a:rPr>
              <a:t> </a:t>
            </a:r>
            <a:r>
              <a:rPr kumimoji="0" lang="en-US" b="0" i="0" u="none" strike="noStrike" cap="none" normalizeH="0" baseline="0" dirty="0" smtClean="0">
                <a:ln>
                  <a:noFill/>
                </a:ln>
                <a:solidFill>
                  <a:srgbClr val="0000FF"/>
                </a:solidFill>
                <a:effectLst/>
                <a:latin typeface="Verdana" pitchFamily="34" charset="0"/>
                <a:ea typeface="Times New Roman" pitchFamily="18" charset="0"/>
                <a:cs typeface="Times New Roman" pitchFamily="18" charset="0"/>
                <a:hlinkClick r:id="rId3"/>
              </a:rPr>
              <a:t>imaginary number</a:t>
            </a:r>
            <a:r>
              <a:rPr kumimoji="0" lang="en-US" b="0" i="0" u="none" strike="noStrike" cap="none" normalizeH="0" baseline="0" dirty="0" smtClean="0">
                <a:ln>
                  <a:noFill/>
                </a:ln>
                <a:solidFill>
                  <a:srgbClr val="333333"/>
                </a:solidFill>
                <a:effectLst/>
                <a:latin typeface="Verdana" pitchFamily="34" charset="0"/>
                <a:ea typeface="Times New Roman" pitchFamily="18" charset="0"/>
                <a:cs typeface="Times New Roman" pitchFamily="18" charset="0"/>
              </a:rPr>
              <a:t>)</a:t>
            </a:r>
            <a:endParaRPr kumimoji="0" lang="en-US" b="0" i="0" u="none" strike="noStrike" cap="none" normalizeH="0" baseline="0" dirty="0" smtClean="0">
              <a:ln>
                <a:noFill/>
              </a:ln>
              <a:solidFill>
                <a:srgbClr val="333333"/>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b="1" i="0" u="none" strike="noStrike" cap="none" normalizeH="0" baseline="0" dirty="0" smtClean="0">
                <a:ln>
                  <a:noFill/>
                </a:ln>
                <a:solidFill>
                  <a:srgbClr val="333333"/>
                </a:solidFill>
                <a:effectLst/>
                <a:latin typeface="Calibri" pitchFamily="34" charset="0"/>
                <a:ea typeface="Times New Roman" pitchFamily="18" charset="0"/>
                <a:cs typeface="Times New Roman" pitchFamily="18" charset="0"/>
              </a:rPr>
              <a:t>π</a:t>
            </a:r>
            <a:r>
              <a:rPr kumimoji="0" lang="en-US" b="0" i="0" u="none" strike="noStrike" cap="none" normalizeH="0" baseline="0" dirty="0" smtClean="0">
                <a:ln>
                  <a:noFill/>
                </a:ln>
                <a:solidFill>
                  <a:srgbClr val="333333"/>
                </a:solidFill>
                <a:effectLst/>
                <a:latin typeface="Calibri"/>
                <a:ea typeface="Times New Roman" pitchFamily="18" charset="0"/>
                <a:cs typeface="Times New Roman" pitchFamily="18" charset="0"/>
              </a:rPr>
              <a:t> </a:t>
            </a:r>
            <a:r>
              <a:rPr kumimoji="0" lang="en-US" b="0" i="0" u="none" strike="noStrike" cap="none" normalizeH="0" baseline="0" dirty="0" smtClean="0">
                <a:ln>
                  <a:noFill/>
                </a:ln>
                <a:solidFill>
                  <a:srgbClr val="333333"/>
                </a:solidFill>
                <a:effectLst/>
                <a:latin typeface="Verdana" pitchFamily="34" charset="0"/>
                <a:ea typeface="Times New Roman" pitchFamily="18" charset="0"/>
                <a:cs typeface="Times New Roman" pitchFamily="18" charset="0"/>
              </a:rPr>
              <a:t>(the famous number</a:t>
            </a:r>
            <a:r>
              <a:rPr kumimoji="0" lang="en-US" b="0" i="0" u="none" strike="noStrike" cap="none" normalizeH="0" baseline="0" dirty="0" smtClean="0">
                <a:ln>
                  <a:noFill/>
                </a:ln>
                <a:solidFill>
                  <a:srgbClr val="333333"/>
                </a:solidFill>
                <a:effectLst/>
                <a:latin typeface="Calibri"/>
                <a:ea typeface="Times New Roman" pitchFamily="18" charset="0"/>
                <a:cs typeface="Times New Roman" pitchFamily="18" charset="0"/>
              </a:rPr>
              <a:t> </a:t>
            </a:r>
            <a:r>
              <a:rPr kumimoji="0" lang="en-US" b="0" i="0" u="none" strike="noStrike" cap="none" normalizeH="0" baseline="0" dirty="0" smtClean="0">
                <a:ln>
                  <a:noFill/>
                </a:ln>
                <a:solidFill>
                  <a:srgbClr val="0000FF"/>
                </a:solidFill>
                <a:effectLst/>
                <a:latin typeface="Verdana" pitchFamily="34" charset="0"/>
                <a:ea typeface="Times New Roman" pitchFamily="18" charset="0"/>
                <a:cs typeface="Times New Roman" pitchFamily="18" charset="0"/>
                <a:hlinkClick r:id="rId4"/>
              </a:rPr>
              <a:t>pi</a:t>
            </a:r>
            <a:r>
              <a:rPr kumimoji="0" lang="en-US" b="0" i="0" u="none" strike="noStrike" cap="none" normalizeH="0" baseline="0" dirty="0" smtClean="0">
                <a:ln>
                  <a:noFill/>
                </a:ln>
                <a:solidFill>
                  <a:srgbClr val="333333"/>
                </a:solidFill>
                <a:effectLst/>
                <a:latin typeface="Calibri"/>
                <a:ea typeface="Times New Roman" pitchFamily="18" charset="0"/>
                <a:cs typeface="Times New Roman" pitchFamily="18" charset="0"/>
              </a:rPr>
              <a:t> </a:t>
            </a:r>
            <a:r>
              <a:rPr kumimoji="0" lang="en-US" b="0" i="0" u="none" strike="noStrike" cap="none" normalizeH="0" baseline="0" dirty="0" smtClean="0">
                <a:ln>
                  <a:noFill/>
                </a:ln>
                <a:solidFill>
                  <a:srgbClr val="333333"/>
                </a:solidFill>
                <a:effectLst/>
                <a:latin typeface="Verdana" pitchFamily="34" charset="0"/>
                <a:ea typeface="Times New Roman" pitchFamily="18" charset="0"/>
                <a:cs typeface="Times New Roman" pitchFamily="18" charset="0"/>
              </a:rPr>
              <a:t>that turns up in many interesting areas)</a:t>
            </a:r>
            <a:endParaRPr kumimoji="0" lang="en-US" b="0" i="0" u="none" strike="noStrike" cap="none" normalizeH="0" baseline="0" dirty="0" smtClean="0">
              <a:ln>
                <a:noFill/>
              </a:ln>
              <a:solidFill>
                <a:srgbClr val="333333"/>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b="0" i="0" u="none" strike="noStrike" cap="none" normalizeH="0" baseline="0" dirty="0" smtClean="0">
                <a:ln>
                  <a:noFill/>
                </a:ln>
                <a:solidFill>
                  <a:srgbClr val="333333"/>
                </a:solidFill>
                <a:effectLst/>
                <a:latin typeface="Verdana" pitchFamily="34" charset="0"/>
                <a:ea typeface="Times New Roman" pitchFamily="18" charset="0"/>
                <a:cs typeface="Times New Roman" pitchFamily="18" charset="0"/>
              </a:rPr>
              <a:t>1 (the first counting number)</a:t>
            </a:r>
            <a:endParaRPr kumimoji="0" lang="en-US" b="0" i="0" u="none" strike="noStrike" cap="none" normalizeH="0" baseline="0" dirty="0" smtClean="0">
              <a:ln>
                <a:noFill/>
              </a:ln>
              <a:solidFill>
                <a:srgbClr val="333333"/>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b="0" i="0" u="none" strike="noStrike" cap="none" normalizeH="0" baseline="0" dirty="0" smtClean="0">
                <a:ln>
                  <a:noFill/>
                </a:ln>
                <a:solidFill>
                  <a:srgbClr val="333333"/>
                </a:solidFill>
                <a:effectLst/>
                <a:latin typeface="Verdana" pitchFamily="34" charset="0"/>
                <a:ea typeface="Times New Roman" pitchFamily="18" charset="0"/>
                <a:cs typeface="Times New Roman" pitchFamily="18" charset="0"/>
              </a:rPr>
              <a:t>0 (</a:t>
            </a:r>
            <a:r>
              <a:rPr kumimoji="0" lang="en-US" b="0" i="0" u="none" strike="noStrike" cap="none" normalizeH="0" baseline="0" dirty="0" smtClean="0">
                <a:ln>
                  <a:noFill/>
                </a:ln>
                <a:solidFill>
                  <a:srgbClr val="0000FF"/>
                </a:solidFill>
                <a:effectLst/>
                <a:latin typeface="Verdana" pitchFamily="34" charset="0"/>
                <a:ea typeface="Times New Roman" pitchFamily="18" charset="0"/>
                <a:cs typeface="Times New Roman" pitchFamily="18" charset="0"/>
                <a:hlinkClick r:id="rId5"/>
              </a:rPr>
              <a:t>zero</a:t>
            </a:r>
            <a:r>
              <a:rPr kumimoji="0" lang="en-US" b="0" i="0" u="none" strike="noStrike" cap="none" normalizeH="0" baseline="0" dirty="0" smtClean="0">
                <a:ln>
                  <a:noFill/>
                </a:ln>
                <a:solidFill>
                  <a:srgbClr val="333333"/>
                </a:solidFill>
                <a:effectLst/>
                <a:latin typeface="Verdana" pitchFamily="34" charset="0"/>
                <a:ea typeface="Times New Roman" pitchFamily="18" charset="0"/>
                <a:cs typeface="Times New Roman" pitchFamily="18" charset="0"/>
              </a:rPr>
              <a:t>)</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Plotting</a:t>
            </a:r>
            <a:r>
              <a:rPr kumimoji="0" lang="en-US"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b="0" i="1" u="none" strike="noStrike" cap="none" normalizeH="0" baseline="0" dirty="0" err="1" smtClean="0">
                <a:ln>
                  <a:noFill/>
                </a:ln>
                <a:solidFill>
                  <a:schemeClr val="tx1"/>
                </a:solidFill>
                <a:effectLst/>
                <a:latin typeface="Verdana" pitchFamily="34" charset="0"/>
                <a:ea typeface="Times New Roman" pitchFamily="18" charset="0"/>
                <a:cs typeface="Times New Roman" pitchFamily="18" charset="0"/>
              </a:rPr>
              <a:t>e</a:t>
            </a:r>
            <a:r>
              <a:rPr kumimoji="0" lang="en-US" b="0" i="0" u="none" strike="noStrike" cap="none" normalizeH="0" baseline="30000" dirty="0" err="1" smtClean="0">
                <a:ln>
                  <a:noFill/>
                </a:ln>
                <a:solidFill>
                  <a:schemeClr val="tx1"/>
                </a:solidFill>
                <a:effectLst/>
                <a:latin typeface="Verdana" pitchFamily="34" charset="0"/>
                <a:ea typeface="Times New Roman" pitchFamily="18" charset="0"/>
                <a:cs typeface="Times New Roman" pitchFamily="18" charset="0"/>
              </a:rPr>
              <a:t>i</a:t>
            </a:r>
            <a:r>
              <a:rPr kumimoji="0" lang="en-US" b="0" i="0" u="none" strike="noStrike" cap="none" normalizeH="0" baseline="30000" dirty="0" smtClean="0">
                <a:ln>
                  <a:noFill/>
                </a:ln>
                <a:solidFill>
                  <a:schemeClr val="tx1"/>
                </a:solidFill>
                <a:effectLst/>
                <a:latin typeface="Calibri" pitchFamily="34" charset="0"/>
                <a:ea typeface="Times New Roman" pitchFamily="18" charset="0"/>
                <a:cs typeface="Times New Roman" pitchFamily="18" charset="0"/>
              </a:rPr>
              <a:t>π</a:t>
            </a:r>
            <a:endPar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333333"/>
                </a:solidFill>
                <a:effectLst/>
                <a:latin typeface="Verdana" pitchFamily="34" charset="0"/>
                <a:ea typeface="Times New Roman" pitchFamily="18" charset="0"/>
                <a:cs typeface="Arial" pitchFamily="34" charset="0"/>
              </a:rPr>
              <a:t>Lastly, when we calculate Euler's Formula for x = </a:t>
            </a:r>
            <a:r>
              <a:rPr kumimoji="0" lang="en-US" b="1"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π</a:t>
            </a:r>
            <a:r>
              <a:rPr kumimoji="0" lang="en-US" b="0" i="0" u="none" strike="noStrike" cap="none" normalizeH="0" baseline="0" dirty="0" smtClean="0">
                <a:ln>
                  <a:noFill/>
                </a:ln>
                <a:solidFill>
                  <a:srgbClr val="333333"/>
                </a:solidFill>
                <a:effectLst/>
                <a:latin typeface="Verdana" pitchFamily="34" charset="0"/>
                <a:ea typeface="Times New Roman" pitchFamily="18" charset="0"/>
                <a:cs typeface="Arial" pitchFamily="34" charset="0"/>
              </a:rPr>
              <a:t> we get:</a:t>
            </a:r>
            <a:endPar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1" u="none" strike="noStrike" cap="none" normalizeH="0" baseline="0" dirty="0" err="1" smtClean="0">
                <a:ln>
                  <a:noFill/>
                </a:ln>
                <a:solidFill>
                  <a:schemeClr val="tx1"/>
                </a:solidFill>
                <a:effectLst/>
                <a:latin typeface="Verdana" pitchFamily="34" charset="0"/>
                <a:ea typeface="Times New Roman" pitchFamily="18" charset="0"/>
                <a:cs typeface="Times New Roman" pitchFamily="18" charset="0"/>
              </a:rPr>
              <a:t>e</a:t>
            </a:r>
            <a:r>
              <a:rPr kumimoji="0" lang="en-US" b="1" i="1" u="none" strike="noStrike" cap="none" normalizeH="0" baseline="30000" dirty="0" err="1" smtClean="0">
                <a:ln>
                  <a:noFill/>
                </a:ln>
                <a:solidFill>
                  <a:schemeClr val="tx1"/>
                </a:solidFill>
                <a:effectLst/>
                <a:latin typeface="Verdana" pitchFamily="34" charset="0"/>
                <a:ea typeface="Times New Roman" pitchFamily="18" charset="0"/>
                <a:cs typeface="Times New Roman" pitchFamily="18" charset="0"/>
              </a:rPr>
              <a:t>i</a:t>
            </a:r>
            <a:r>
              <a:rPr kumimoji="0" lang="en-US" b="1" i="0" u="none" strike="noStrike" cap="none" normalizeH="0" baseline="30000" dirty="0" smtClean="0">
                <a:ln>
                  <a:noFill/>
                </a:ln>
                <a:solidFill>
                  <a:schemeClr val="tx1"/>
                </a:solidFill>
                <a:effectLst/>
                <a:latin typeface="Calibri" pitchFamily="34" charset="0"/>
                <a:ea typeface="Times New Roman" pitchFamily="18" charset="0"/>
                <a:cs typeface="Times New Roman" pitchFamily="18" charset="0"/>
              </a:rPr>
              <a:t>π</a:t>
            </a:r>
            <a:r>
              <a:rPr kumimoji="0" lang="en-US"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 cos</a:t>
            </a:r>
            <a:r>
              <a:rPr kumimoji="0" lang="en-US"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π</a:t>
            </a:r>
            <a:r>
              <a:rPr kumimoji="0" lang="en-US"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a:t>
            </a:r>
            <a:r>
              <a:rPr kumimoji="0" lang="en-US"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b="1" i="1"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i</a:t>
            </a:r>
            <a:r>
              <a:rPr kumimoji="0" lang="en-US"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sin</a:t>
            </a:r>
            <a:r>
              <a:rPr kumimoji="0" lang="en-US"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π</a:t>
            </a:r>
            <a:endPar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1" u="none" strike="noStrike" cap="none" normalizeH="0" baseline="0" dirty="0" err="1" smtClean="0">
                <a:ln>
                  <a:noFill/>
                </a:ln>
                <a:solidFill>
                  <a:schemeClr val="tx1"/>
                </a:solidFill>
                <a:effectLst/>
                <a:latin typeface="Verdana" pitchFamily="34" charset="0"/>
                <a:ea typeface="Times New Roman" pitchFamily="18" charset="0"/>
                <a:cs typeface="Times New Roman" pitchFamily="18" charset="0"/>
              </a:rPr>
              <a:t>e</a:t>
            </a:r>
            <a:r>
              <a:rPr kumimoji="0" lang="en-US" b="1" i="1" u="none" strike="noStrike" cap="none" normalizeH="0" baseline="30000" dirty="0" err="1" smtClean="0">
                <a:ln>
                  <a:noFill/>
                </a:ln>
                <a:solidFill>
                  <a:schemeClr val="tx1"/>
                </a:solidFill>
                <a:effectLst/>
                <a:latin typeface="Verdana" pitchFamily="34" charset="0"/>
                <a:ea typeface="Times New Roman" pitchFamily="18" charset="0"/>
                <a:cs typeface="Times New Roman" pitchFamily="18" charset="0"/>
              </a:rPr>
              <a:t>i</a:t>
            </a:r>
            <a:r>
              <a:rPr kumimoji="0" lang="en-US" b="1" i="0" u="none" strike="noStrike" cap="none" normalizeH="0" baseline="30000" dirty="0" smtClean="0">
                <a:ln>
                  <a:noFill/>
                </a:ln>
                <a:solidFill>
                  <a:schemeClr val="tx1"/>
                </a:solidFill>
                <a:effectLst/>
                <a:latin typeface="Calibri" pitchFamily="34" charset="0"/>
                <a:ea typeface="Times New Roman" pitchFamily="18" charset="0"/>
                <a:cs typeface="Times New Roman" pitchFamily="18" charset="0"/>
              </a:rPr>
              <a:t>π</a:t>
            </a:r>
            <a:r>
              <a:rPr kumimoji="0" lang="en-US"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 −1</a:t>
            </a:r>
            <a:r>
              <a:rPr kumimoji="0" lang="en-US"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a:t>
            </a:r>
            <a:r>
              <a:rPr kumimoji="0" lang="en-US"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b="1" i="1"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i</a:t>
            </a:r>
            <a:r>
              <a:rPr kumimoji="0" lang="en-US"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 0 </a:t>
            </a:r>
            <a:r>
              <a:rPr kumimoji="0" lang="en-US"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b="0" i="1"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b="0" i="1"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(because cos</a:t>
            </a:r>
            <a:r>
              <a:rPr kumimoji="0" lang="en-US" b="0" i="1"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b="1"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π</a:t>
            </a:r>
            <a:r>
              <a:rPr kumimoji="0" lang="en-US" b="0" i="1"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b="0" i="1"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 −1 and sin</a:t>
            </a:r>
            <a:r>
              <a:rPr kumimoji="0" lang="en-US" b="0" i="1"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b="1"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π</a:t>
            </a:r>
            <a:r>
              <a:rPr kumimoji="0" lang="en-US" b="0" i="1"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b="0" i="1"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 0)</a:t>
            </a:r>
            <a:endPar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1" u="none" strike="noStrike" cap="none" normalizeH="0" baseline="0" dirty="0" err="1" smtClean="0">
                <a:ln>
                  <a:noFill/>
                </a:ln>
                <a:solidFill>
                  <a:schemeClr val="tx1"/>
                </a:solidFill>
                <a:effectLst/>
                <a:latin typeface="Verdana" pitchFamily="34" charset="0"/>
                <a:ea typeface="Times New Roman" pitchFamily="18" charset="0"/>
                <a:cs typeface="Times New Roman" pitchFamily="18" charset="0"/>
              </a:rPr>
              <a:t>e</a:t>
            </a:r>
            <a:r>
              <a:rPr kumimoji="0" lang="en-US" b="1" i="1" u="none" strike="noStrike" cap="none" normalizeH="0" baseline="30000" dirty="0" err="1" smtClean="0">
                <a:ln>
                  <a:noFill/>
                </a:ln>
                <a:solidFill>
                  <a:schemeClr val="tx1"/>
                </a:solidFill>
                <a:effectLst/>
                <a:latin typeface="Verdana" pitchFamily="34" charset="0"/>
                <a:ea typeface="Times New Roman" pitchFamily="18" charset="0"/>
                <a:cs typeface="Times New Roman" pitchFamily="18" charset="0"/>
              </a:rPr>
              <a:t>i</a:t>
            </a:r>
            <a:r>
              <a:rPr kumimoji="0" lang="en-US" b="1" i="0" u="none" strike="noStrike" cap="none" normalizeH="0" baseline="30000" dirty="0" smtClean="0">
                <a:ln>
                  <a:noFill/>
                </a:ln>
                <a:solidFill>
                  <a:schemeClr val="tx1"/>
                </a:solidFill>
                <a:effectLst/>
                <a:latin typeface="Calibri" pitchFamily="34" charset="0"/>
                <a:ea typeface="Times New Roman" pitchFamily="18" charset="0"/>
                <a:cs typeface="Times New Roman" pitchFamily="18" charset="0"/>
              </a:rPr>
              <a:t>π</a:t>
            </a:r>
            <a:r>
              <a:rPr kumimoji="0" lang="en-US"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 −1</a:t>
            </a:r>
            <a:endPar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333333"/>
                </a:solidFill>
                <a:effectLst/>
                <a:latin typeface="Verdana" pitchFamily="34" charset="0"/>
                <a:ea typeface="Times New Roman" pitchFamily="18" charset="0"/>
                <a:cs typeface="Arial" pitchFamily="34" charset="0"/>
              </a:rPr>
              <a:t>And here is the point created by </a:t>
            </a:r>
            <a:r>
              <a:rPr kumimoji="0" lang="en-US" b="0" i="1" u="none" strike="noStrike" cap="none" normalizeH="0" baseline="0" dirty="0" err="1" smtClean="0">
                <a:ln>
                  <a:noFill/>
                </a:ln>
                <a:solidFill>
                  <a:srgbClr val="333333"/>
                </a:solidFill>
                <a:effectLst/>
                <a:latin typeface="Verdana" pitchFamily="34" charset="0"/>
                <a:ea typeface="Times New Roman" pitchFamily="18" charset="0"/>
                <a:cs typeface="Arial" pitchFamily="34" charset="0"/>
              </a:rPr>
              <a:t>e</a:t>
            </a:r>
            <a:r>
              <a:rPr kumimoji="0" lang="en-US" b="1" i="1" u="none" strike="noStrike" cap="none" normalizeH="0" baseline="30000" dirty="0" err="1" smtClean="0">
                <a:ln>
                  <a:noFill/>
                </a:ln>
                <a:solidFill>
                  <a:srgbClr val="333333"/>
                </a:solidFill>
                <a:effectLst/>
                <a:latin typeface="Verdana" pitchFamily="34" charset="0"/>
                <a:ea typeface="Times New Roman" pitchFamily="18" charset="0"/>
                <a:cs typeface="Arial" pitchFamily="34" charset="0"/>
              </a:rPr>
              <a:t>i</a:t>
            </a:r>
            <a:r>
              <a:rPr kumimoji="0" lang="en-US" b="1" i="0" u="none" strike="noStrike" cap="none" normalizeH="0" baseline="30000" dirty="0" smtClean="0">
                <a:ln>
                  <a:noFill/>
                </a:ln>
                <a:solidFill>
                  <a:srgbClr val="333333"/>
                </a:solidFill>
                <a:effectLst/>
                <a:latin typeface="Arial" pitchFamily="34" charset="0"/>
                <a:ea typeface="Times New Roman" pitchFamily="18" charset="0"/>
                <a:cs typeface="Arial" pitchFamily="34" charset="0"/>
              </a:rPr>
              <a:t>π</a:t>
            </a:r>
            <a:r>
              <a:rPr kumimoji="0" lang="en-US" b="0" i="0" u="none" strike="noStrike" cap="none" normalizeH="0" baseline="0" dirty="0" smtClean="0">
                <a:ln>
                  <a:noFill/>
                </a:ln>
                <a:solidFill>
                  <a:srgbClr val="333333"/>
                </a:solidFill>
                <a:effectLst/>
                <a:latin typeface="Verdana" pitchFamily="34" charset="0"/>
                <a:ea typeface="Times New Roman" pitchFamily="18" charset="0"/>
                <a:cs typeface="Arial" pitchFamily="34" charset="0"/>
              </a:rPr>
              <a:t> (where our discussion began):</a:t>
            </a:r>
            <a:endPar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a:spLocks noChangeArrowheads="1"/>
          </p:cNvSpPr>
          <p:nvPr/>
        </p:nvSpPr>
        <p:spPr bwMode="auto">
          <a:xfrm rot="10800000" flipV="1">
            <a:off x="304800" y="4685271"/>
            <a:ext cx="52578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333333"/>
                </a:solidFill>
                <a:effectLst/>
                <a:latin typeface="Verdana" pitchFamily="34" charset="0"/>
                <a:ea typeface="Times New Roman" pitchFamily="18" charset="0"/>
                <a:cs typeface="Arial" pitchFamily="34" charset="0"/>
              </a:rPr>
              <a:t>And </a:t>
            </a:r>
            <a:r>
              <a:rPr kumimoji="0" lang="en-US" b="1" i="1" u="none" strike="noStrike" cap="none" normalizeH="0" baseline="0" dirty="0" err="1" smtClean="0">
                <a:ln>
                  <a:noFill/>
                </a:ln>
                <a:solidFill>
                  <a:srgbClr val="333333"/>
                </a:solidFill>
                <a:effectLst/>
                <a:latin typeface="Verdana" pitchFamily="34" charset="0"/>
                <a:ea typeface="Times New Roman" pitchFamily="18" charset="0"/>
                <a:cs typeface="Arial" pitchFamily="34" charset="0"/>
              </a:rPr>
              <a:t>e</a:t>
            </a:r>
            <a:r>
              <a:rPr kumimoji="0" lang="en-US" b="1" i="1" u="none" strike="noStrike" cap="none" normalizeH="0" baseline="30000" dirty="0" err="1" smtClean="0">
                <a:ln>
                  <a:noFill/>
                </a:ln>
                <a:solidFill>
                  <a:srgbClr val="333333"/>
                </a:solidFill>
                <a:effectLst/>
                <a:latin typeface="Verdana" pitchFamily="34" charset="0"/>
                <a:ea typeface="Times New Roman" pitchFamily="18" charset="0"/>
                <a:cs typeface="Arial" pitchFamily="34" charset="0"/>
              </a:rPr>
              <a:t>i</a:t>
            </a:r>
            <a:r>
              <a:rPr kumimoji="0" lang="en-US" b="1" i="0" u="none" strike="noStrike" cap="none" normalizeH="0" baseline="30000" dirty="0" smtClean="0">
                <a:ln>
                  <a:noFill/>
                </a:ln>
                <a:solidFill>
                  <a:srgbClr val="333333"/>
                </a:solidFill>
                <a:effectLst/>
                <a:latin typeface="Arial" pitchFamily="34" charset="0"/>
                <a:ea typeface="Times New Roman" pitchFamily="18" charset="0"/>
                <a:cs typeface="Arial" pitchFamily="34" charset="0"/>
              </a:rPr>
              <a:t>π</a:t>
            </a:r>
            <a:r>
              <a:rPr kumimoji="0" lang="en-US" b="1" i="0" u="none" strike="noStrike" cap="none" normalizeH="0" baseline="0" dirty="0" smtClean="0">
                <a:ln>
                  <a:noFill/>
                </a:ln>
                <a:solidFill>
                  <a:srgbClr val="333333"/>
                </a:solidFill>
                <a:effectLst/>
                <a:latin typeface="Verdana" pitchFamily="34" charset="0"/>
                <a:ea typeface="Times New Roman" pitchFamily="18" charset="0"/>
                <a:cs typeface="Arial" pitchFamily="34" charset="0"/>
              </a:rPr>
              <a:t> = −1</a:t>
            </a:r>
            <a:r>
              <a:rPr kumimoji="0" lang="en-US" b="0" i="0" u="none" strike="noStrike" cap="none" normalizeH="0" baseline="0" dirty="0" smtClean="0">
                <a:ln>
                  <a:noFill/>
                </a:ln>
                <a:solidFill>
                  <a:srgbClr val="333333"/>
                </a:solidFill>
                <a:effectLst/>
                <a:latin typeface="Verdana" pitchFamily="34" charset="0"/>
                <a:ea typeface="Times New Roman" pitchFamily="18" charset="0"/>
                <a:cs typeface="Arial" pitchFamily="34" charset="0"/>
              </a:rPr>
              <a:t> can be rearranged into:</a:t>
            </a:r>
            <a:endPar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0" i="1" u="none" strike="noStrike" cap="none" normalizeH="0" baseline="0" dirty="0" err="1" smtClean="0">
                <a:ln>
                  <a:noFill/>
                </a:ln>
                <a:solidFill>
                  <a:schemeClr val="tx1"/>
                </a:solidFill>
                <a:effectLst/>
                <a:latin typeface="Verdana" pitchFamily="34" charset="0"/>
                <a:ea typeface="Times New Roman" pitchFamily="18" charset="0"/>
                <a:cs typeface="Arial" pitchFamily="34" charset="0"/>
              </a:rPr>
              <a:t>e</a:t>
            </a:r>
            <a:r>
              <a:rPr kumimoji="0" lang="en-US" b="1" i="1" u="none" strike="noStrike" cap="none" normalizeH="0" baseline="30000" dirty="0" err="1" smtClean="0">
                <a:ln>
                  <a:noFill/>
                </a:ln>
                <a:solidFill>
                  <a:schemeClr val="tx1"/>
                </a:solidFill>
                <a:effectLst/>
                <a:latin typeface="Verdana" pitchFamily="34" charset="0"/>
                <a:ea typeface="Times New Roman" pitchFamily="18" charset="0"/>
                <a:cs typeface="Arial" pitchFamily="34" charset="0"/>
              </a:rPr>
              <a:t>i</a:t>
            </a:r>
            <a:r>
              <a:rPr kumimoji="0" lang="en-US" b="1"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π</a:t>
            </a:r>
            <a:r>
              <a:rPr kumimoji="0" lang="en-US"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 + 1 = 0</a:t>
            </a:r>
            <a:endPar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a:spLocks noChangeArrowheads="1"/>
          </p:cNvSpPr>
          <p:nvPr/>
        </p:nvSpPr>
        <p:spPr bwMode="auto">
          <a:xfrm flipH="1">
            <a:off x="304800" y="5513847"/>
            <a:ext cx="5105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i="1" dirty="0" smtClean="0">
                <a:solidFill>
                  <a:srgbClr val="333333"/>
                </a:solidFill>
                <a:latin typeface="Verdana" pitchFamily="34" charset="0"/>
                <a:ea typeface="Times New Roman" pitchFamily="18" charset="0"/>
                <a:cs typeface="Arial" pitchFamily="34" charset="0"/>
              </a:rPr>
              <a:t>The </a:t>
            </a:r>
            <a:r>
              <a:rPr kumimoji="0" lang="en-US" b="0" i="1" u="none" strike="noStrike" cap="none" normalizeH="0" baseline="0" dirty="0" smtClean="0">
                <a:ln>
                  <a:noFill/>
                </a:ln>
                <a:solidFill>
                  <a:srgbClr val="333333"/>
                </a:solidFill>
                <a:effectLst/>
                <a:latin typeface="Verdana" pitchFamily="34" charset="0"/>
                <a:ea typeface="Times New Roman" pitchFamily="18" charset="0"/>
                <a:cs typeface="Arial" pitchFamily="34" charset="0"/>
              </a:rPr>
              <a:t> famous Euler's Identity</a:t>
            </a:r>
            <a:r>
              <a:rPr kumimoji="0" lang="en-US" sz="1100" b="0" i="1" u="none" strike="noStrike" cap="none" normalizeH="0" baseline="0" dirty="0" smtClean="0">
                <a:ln>
                  <a:noFill/>
                </a:ln>
                <a:solidFill>
                  <a:srgbClr val="333333"/>
                </a:solidFill>
                <a:effectLst/>
                <a:latin typeface="Verdana" pitchFamily="34" charset="0"/>
                <a:ea typeface="Times New Roman" pitchFamily="18"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383631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sinh vs sin function"/>
          <p:cNvSpPr>
            <a:spLocks noChangeAspect="1" noChangeArrowheads="1"/>
          </p:cNvSpPr>
          <p:nvPr/>
        </p:nvSpPr>
        <p:spPr bwMode="auto">
          <a:xfrm>
            <a:off x="4572000" y="7207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3" descr="cosh vs cos function"/>
          <p:cNvSpPr>
            <a:spLocks noChangeAspect="1" noChangeArrowheads="1"/>
          </p:cNvSpPr>
          <p:nvPr/>
        </p:nvSpPr>
        <p:spPr bwMode="auto">
          <a:xfrm>
            <a:off x="4572000" y="10572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Rectangle 4"/>
          <p:cNvSpPr/>
          <p:nvPr/>
        </p:nvSpPr>
        <p:spPr>
          <a:xfrm>
            <a:off x="152400" y="41564"/>
            <a:ext cx="8763000" cy="6740307"/>
          </a:xfrm>
          <a:prstGeom prst="rect">
            <a:avLst/>
          </a:prstGeom>
        </p:spPr>
        <p:txBody>
          <a:bodyPr wrap="square">
            <a:spAutoFit/>
          </a:bodyPr>
          <a:lstStyle/>
          <a:p>
            <a:r>
              <a:rPr lang="en-US" sz="2400" b="1" dirty="0"/>
              <a:t>Hyperbolic Functions</a:t>
            </a:r>
          </a:p>
          <a:p>
            <a:r>
              <a:rPr lang="en-US" sz="2400" dirty="0"/>
              <a:t>The two basic hyperbolic functions are:</a:t>
            </a:r>
          </a:p>
          <a:p>
            <a:r>
              <a:rPr lang="en-US" sz="2400" dirty="0" err="1"/>
              <a:t>sinh</a:t>
            </a:r>
            <a:r>
              <a:rPr lang="en-US" sz="2400" dirty="0"/>
              <a:t> and </a:t>
            </a:r>
            <a:r>
              <a:rPr lang="en-US" sz="2400" dirty="0" err="1"/>
              <a:t>cosh</a:t>
            </a:r>
            <a:r>
              <a:rPr lang="en-US" sz="2400" dirty="0"/>
              <a:t/>
            </a:r>
            <a:br>
              <a:rPr lang="en-US" sz="2400" dirty="0"/>
            </a:br>
            <a:r>
              <a:rPr lang="en-US" sz="2400" i="1" dirty="0"/>
              <a:t>(pronounced "shine" and "</a:t>
            </a:r>
            <a:r>
              <a:rPr lang="en-US" sz="2400" i="1" dirty="0" err="1"/>
              <a:t>cosh</a:t>
            </a:r>
            <a:r>
              <a:rPr lang="en-US" sz="2400" i="1" dirty="0"/>
              <a:t>")</a:t>
            </a:r>
            <a:endParaRPr lang="en-US" sz="2400" dirty="0"/>
          </a:p>
          <a:p>
            <a:pPr fontAlgn="auto"/>
            <a:r>
              <a:rPr lang="en-US" sz="2400" dirty="0" err="1"/>
              <a:t>sinh</a:t>
            </a:r>
            <a:r>
              <a:rPr lang="en-US" sz="2400" dirty="0"/>
              <a:t> x = </a:t>
            </a:r>
            <a:r>
              <a:rPr lang="en-US" sz="2400" i="1" dirty="0"/>
              <a:t>e</a:t>
            </a:r>
            <a:r>
              <a:rPr lang="en-US" sz="2400" i="1" baseline="30000" dirty="0"/>
              <a:t>x</a:t>
            </a:r>
            <a:r>
              <a:rPr lang="en-US" sz="2400" i="1" dirty="0"/>
              <a:t> − e</a:t>
            </a:r>
            <a:r>
              <a:rPr lang="en-US" sz="2400" i="1" baseline="30000" dirty="0"/>
              <a:t>− x /</a:t>
            </a:r>
            <a:r>
              <a:rPr lang="en-US" sz="2400" b="1" dirty="0" smtClean="0"/>
              <a:t>2</a:t>
            </a:r>
          </a:p>
          <a:p>
            <a:pPr fontAlgn="auto"/>
            <a:r>
              <a:rPr lang="en-US" sz="2400" dirty="0" smtClean="0"/>
              <a:t> </a:t>
            </a:r>
            <a:r>
              <a:rPr lang="en-US" sz="2400" dirty="0" err="1"/>
              <a:t>cosh</a:t>
            </a:r>
            <a:r>
              <a:rPr lang="en-US" sz="2400" dirty="0"/>
              <a:t> x = </a:t>
            </a:r>
            <a:r>
              <a:rPr lang="en-US" sz="2400" i="1" dirty="0"/>
              <a:t>e</a:t>
            </a:r>
            <a:r>
              <a:rPr lang="en-US" sz="2400" i="1" baseline="30000" dirty="0"/>
              <a:t>x</a:t>
            </a:r>
            <a:r>
              <a:rPr lang="en-US" sz="2400" i="1" dirty="0"/>
              <a:t> + e</a:t>
            </a:r>
            <a:r>
              <a:rPr lang="en-US" sz="2400" i="1" baseline="30000" dirty="0"/>
              <a:t>−x /</a:t>
            </a:r>
            <a:r>
              <a:rPr lang="en-US" sz="2400" b="1" dirty="0" smtClean="0"/>
              <a:t>2</a:t>
            </a:r>
          </a:p>
          <a:p>
            <a:pPr fontAlgn="auto"/>
            <a:r>
              <a:rPr lang="en-US" sz="2400" dirty="0" smtClean="0"/>
              <a:t> </a:t>
            </a:r>
            <a:r>
              <a:rPr lang="en-US" sz="2400" b="1" dirty="0"/>
              <a:t>They are not the same as sin(x) and </a:t>
            </a:r>
            <a:r>
              <a:rPr lang="en-US" sz="2400" b="1" dirty="0" err="1"/>
              <a:t>cos</a:t>
            </a:r>
            <a:r>
              <a:rPr lang="en-US" sz="2400" b="1" dirty="0"/>
              <a:t>(x), but are a little bit similar:</a:t>
            </a:r>
          </a:p>
          <a:p>
            <a:pPr fontAlgn="auto"/>
            <a:r>
              <a:rPr lang="en-US" sz="2400" b="1" dirty="0"/>
              <a:t>Other Hyperbolic Functions</a:t>
            </a:r>
          </a:p>
          <a:p>
            <a:pPr fontAlgn="auto"/>
            <a:r>
              <a:rPr lang="en-US" sz="2400" b="1" dirty="0"/>
              <a:t>From </a:t>
            </a:r>
            <a:r>
              <a:rPr lang="en-US" sz="2400" b="1" dirty="0" err="1"/>
              <a:t>sinh</a:t>
            </a:r>
            <a:r>
              <a:rPr lang="en-US" sz="2400" b="1" dirty="0"/>
              <a:t> and </a:t>
            </a:r>
            <a:r>
              <a:rPr lang="en-US" sz="2400" b="1" dirty="0" err="1"/>
              <a:t>cosh</a:t>
            </a:r>
            <a:r>
              <a:rPr lang="en-US" sz="2400" b="1" dirty="0"/>
              <a:t> we can create:</a:t>
            </a:r>
          </a:p>
          <a:p>
            <a:pPr fontAlgn="auto"/>
            <a:r>
              <a:rPr lang="en-US" sz="2400" dirty="0"/>
              <a:t>Hyperbolic tangent "</a:t>
            </a:r>
            <a:r>
              <a:rPr lang="en-US" sz="2400" dirty="0" err="1"/>
              <a:t>tanh</a:t>
            </a:r>
            <a:r>
              <a:rPr lang="en-US" sz="2400" dirty="0"/>
              <a:t>" </a:t>
            </a:r>
            <a:r>
              <a:rPr lang="en-US" sz="2400" i="1" dirty="0"/>
              <a:t>(pronounced "than")</a:t>
            </a:r>
            <a:r>
              <a:rPr lang="en-US" sz="2400" dirty="0"/>
              <a:t>:</a:t>
            </a:r>
            <a:endParaRPr lang="en-US" sz="2400" b="1" dirty="0"/>
          </a:p>
          <a:p>
            <a:pPr fontAlgn="auto"/>
            <a:r>
              <a:rPr lang="en-US" sz="2400" dirty="0" err="1"/>
              <a:t>tanh</a:t>
            </a:r>
            <a:r>
              <a:rPr lang="en-US" sz="2400" dirty="0"/>
              <a:t> x = </a:t>
            </a:r>
            <a:r>
              <a:rPr lang="en-US" sz="2400" i="1" dirty="0" err="1"/>
              <a:t>sinh</a:t>
            </a:r>
            <a:r>
              <a:rPr lang="en-US" sz="2400" i="1" dirty="0"/>
              <a:t> x/</a:t>
            </a:r>
            <a:r>
              <a:rPr lang="en-US" sz="2400" b="1" dirty="0" err="1"/>
              <a:t>cosh</a:t>
            </a:r>
            <a:r>
              <a:rPr lang="en-US" sz="2400" b="1" dirty="0"/>
              <a:t> x</a:t>
            </a:r>
            <a:r>
              <a:rPr lang="en-US" sz="2400" dirty="0"/>
              <a:t> = </a:t>
            </a:r>
            <a:r>
              <a:rPr lang="en-US" sz="2400" b="1" dirty="0"/>
              <a:t>e</a:t>
            </a:r>
            <a:r>
              <a:rPr lang="en-US" sz="2400" b="1" baseline="30000" dirty="0"/>
              <a:t>x</a:t>
            </a:r>
            <a:r>
              <a:rPr lang="en-US" sz="2400" b="1" dirty="0"/>
              <a:t> + e</a:t>
            </a:r>
            <a:r>
              <a:rPr lang="en-US" sz="2400" b="1" baseline="30000" dirty="0"/>
              <a:t>−x</a:t>
            </a:r>
            <a:r>
              <a:rPr lang="en-US" sz="2400" b="1" dirty="0"/>
              <a:t> /e</a:t>
            </a:r>
            <a:r>
              <a:rPr lang="en-US" sz="2400" b="1" baseline="30000" dirty="0"/>
              <a:t>x</a:t>
            </a:r>
            <a:r>
              <a:rPr lang="en-US" sz="2400" b="1" dirty="0"/>
              <a:t> + e</a:t>
            </a:r>
            <a:r>
              <a:rPr lang="en-US" sz="2400" b="1" baseline="30000" dirty="0"/>
              <a:t>−x</a:t>
            </a:r>
            <a:r>
              <a:rPr lang="en-US" sz="2400" dirty="0"/>
              <a:t> </a:t>
            </a:r>
            <a:endParaRPr lang="en-US" sz="2400" dirty="0" smtClean="0"/>
          </a:p>
          <a:p>
            <a:pPr fontAlgn="auto"/>
            <a:r>
              <a:rPr lang="en-US" sz="2400" dirty="0" smtClean="0"/>
              <a:t>Hyperbolic </a:t>
            </a:r>
            <a:r>
              <a:rPr lang="en-US" sz="2400" dirty="0"/>
              <a:t>cotangent:</a:t>
            </a:r>
            <a:endParaRPr lang="en-US" sz="2400" b="1" dirty="0"/>
          </a:p>
          <a:p>
            <a:pPr fontAlgn="auto"/>
            <a:r>
              <a:rPr lang="en-US" sz="2400" dirty="0" err="1"/>
              <a:t>coth</a:t>
            </a:r>
            <a:r>
              <a:rPr lang="en-US" sz="2400" dirty="0"/>
              <a:t> x = </a:t>
            </a:r>
            <a:r>
              <a:rPr lang="en-US" sz="2400" i="1" dirty="0" err="1"/>
              <a:t>cosh</a:t>
            </a:r>
            <a:r>
              <a:rPr lang="en-US" sz="2400" i="1" dirty="0"/>
              <a:t> x/</a:t>
            </a:r>
            <a:r>
              <a:rPr lang="en-US" sz="2400" b="1" dirty="0" err="1"/>
              <a:t>sinh</a:t>
            </a:r>
            <a:r>
              <a:rPr lang="en-US" sz="2400" b="1" dirty="0"/>
              <a:t> x</a:t>
            </a:r>
            <a:r>
              <a:rPr lang="en-US" sz="2400" dirty="0"/>
              <a:t> = </a:t>
            </a:r>
            <a:r>
              <a:rPr lang="en-US" sz="2400" i="1" dirty="0"/>
              <a:t>e</a:t>
            </a:r>
            <a:r>
              <a:rPr lang="en-US" sz="2400" i="1" baseline="30000" dirty="0"/>
              <a:t>x</a:t>
            </a:r>
            <a:r>
              <a:rPr lang="en-US" sz="2400" i="1" dirty="0"/>
              <a:t> + e</a:t>
            </a:r>
            <a:r>
              <a:rPr lang="en-US" sz="2400" i="1" baseline="30000" dirty="0"/>
              <a:t>−x /</a:t>
            </a:r>
            <a:r>
              <a:rPr lang="en-US" sz="2400" b="1" dirty="0"/>
              <a:t>e</a:t>
            </a:r>
            <a:r>
              <a:rPr lang="en-US" sz="2400" b="1" baseline="30000" dirty="0"/>
              <a:t>x</a:t>
            </a:r>
            <a:r>
              <a:rPr lang="en-US" sz="2400" b="1" dirty="0"/>
              <a:t> − e</a:t>
            </a:r>
            <a:r>
              <a:rPr lang="en-US" sz="2400" b="1" baseline="30000" dirty="0"/>
              <a:t>−x</a:t>
            </a:r>
            <a:r>
              <a:rPr lang="en-US" sz="2400" dirty="0"/>
              <a:t>  </a:t>
            </a:r>
          </a:p>
          <a:p>
            <a:pPr fontAlgn="auto"/>
            <a:r>
              <a:rPr lang="en-US" sz="2400" b="1" dirty="0"/>
              <a:t>Hyperbolic secant:</a:t>
            </a:r>
          </a:p>
          <a:p>
            <a:pPr fontAlgn="auto"/>
            <a:r>
              <a:rPr lang="en-US" sz="2400" dirty="0" err="1"/>
              <a:t>sech</a:t>
            </a:r>
            <a:r>
              <a:rPr lang="en-US" sz="2400" dirty="0"/>
              <a:t> x = </a:t>
            </a:r>
            <a:r>
              <a:rPr lang="en-US" sz="2400" i="1" dirty="0"/>
              <a:t>1/</a:t>
            </a:r>
            <a:r>
              <a:rPr lang="en-US" sz="2400" b="1" dirty="0" err="1"/>
              <a:t>cosh</a:t>
            </a:r>
            <a:r>
              <a:rPr lang="en-US" sz="2400" b="1" dirty="0"/>
              <a:t> x</a:t>
            </a:r>
            <a:r>
              <a:rPr lang="en-US" sz="2400" dirty="0"/>
              <a:t> = </a:t>
            </a:r>
            <a:r>
              <a:rPr lang="en-US" sz="2400" i="1" dirty="0"/>
              <a:t>2/</a:t>
            </a:r>
            <a:r>
              <a:rPr lang="en-US" sz="2400" b="1" dirty="0"/>
              <a:t>e</a:t>
            </a:r>
            <a:r>
              <a:rPr lang="en-US" sz="2400" b="1" baseline="30000" dirty="0"/>
              <a:t>x</a:t>
            </a:r>
            <a:r>
              <a:rPr lang="en-US" sz="2400" b="1" dirty="0"/>
              <a:t> + e</a:t>
            </a:r>
            <a:r>
              <a:rPr lang="en-US" sz="2400" b="1" baseline="30000" dirty="0"/>
              <a:t>−x</a:t>
            </a:r>
            <a:r>
              <a:rPr lang="en-US" sz="2400" dirty="0"/>
              <a:t>  </a:t>
            </a:r>
          </a:p>
          <a:p>
            <a:pPr fontAlgn="auto"/>
            <a:r>
              <a:rPr lang="en-US" sz="2400" b="1" dirty="0"/>
              <a:t>Hyperbolic cosecant "</a:t>
            </a:r>
            <a:r>
              <a:rPr lang="en-US" sz="2400" b="1" dirty="0" err="1"/>
              <a:t>csch</a:t>
            </a:r>
            <a:r>
              <a:rPr lang="en-US" sz="2400" b="1" dirty="0"/>
              <a:t>" or "</a:t>
            </a:r>
            <a:r>
              <a:rPr lang="en-US" sz="2400" b="1" dirty="0" err="1"/>
              <a:t>cosech</a:t>
            </a:r>
            <a:r>
              <a:rPr lang="en-US" sz="2400" b="1" dirty="0"/>
              <a:t>":</a:t>
            </a:r>
          </a:p>
          <a:p>
            <a:r>
              <a:rPr lang="en-US" sz="2400" dirty="0" err="1"/>
              <a:t>csch</a:t>
            </a:r>
            <a:r>
              <a:rPr lang="en-US" sz="2400" dirty="0"/>
              <a:t> x = </a:t>
            </a:r>
            <a:r>
              <a:rPr lang="en-US" sz="2400" i="1" dirty="0"/>
              <a:t>1/</a:t>
            </a:r>
            <a:r>
              <a:rPr lang="en-US" sz="2400" b="1" i="1" dirty="0" err="1"/>
              <a:t>sinh</a:t>
            </a:r>
            <a:r>
              <a:rPr lang="en-US" sz="2400" b="1" i="1" dirty="0"/>
              <a:t> x</a:t>
            </a:r>
            <a:r>
              <a:rPr lang="en-US" sz="2400" i="1" dirty="0"/>
              <a:t> = 2/</a:t>
            </a:r>
            <a:r>
              <a:rPr lang="en-US" sz="2400" b="1" i="1" dirty="0"/>
              <a:t>e</a:t>
            </a:r>
            <a:r>
              <a:rPr lang="en-US" sz="2400" b="1" i="1" baseline="30000" dirty="0"/>
              <a:t>x</a:t>
            </a:r>
            <a:r>
              <a:rPr lang="en-US" sz="2400" b="1" i="1" dirty="0"/>
              <a:t> − </a:t>
            </a:r>
            <a:r>
              <a:rPr lang="en-US" b="1" i="1" dirty="0"/>
              <a:t>e</a:t>
            </a:r>
            <a:r>
              <a:rPr lang="en-US" b="1" i="1" baseline="30000" dirty="0"/>
              <a:t>−x</a:t>
            </a:r>
            <a:endParaRPr lang="en-US" dirty="0"/>
          </a:p>
        </p:txBody>
      </p:sp>
    </p:spTree>
    <p:extLst>
      <p:ext uri="{BB962C8B-B14F-4D97-AF65-F5344CB8AC3E}">
        <p14:creationId xmlns:p14="http://schemas.microsoft.com/office/powerpoint/2010/main" val="1373907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1"/>
            <a:ext cx="8458200" cy="6370975"/>
          </a:xfrm>
          <a:prstGeom prst="rect">
            <a:avLst/>
          </a:prstGeom>
        </p:spPr>
        <p:txBody>
          <a:bodyPr wrap="square">
            <a:spAutoFit/>
          </a:bodyPr>
          <a:lstStyle/>
          <a:p>
            <a:r>
              <a:rPr lang="en-US" sz="2400" b="1" dirty="0"/>
              <a:t>Identities</a:t>
            </a:r>
            <a:endParaRPr lang="en-US" sz="2400" dirty="0"/>
          </a:p>
          <a:p>
            <a:pPr marL="342900" lvl="0" indent="-342900">
              <a:buFont typeface="Arial" pitchFamily="34" charset="0"/>
              <a:buChar char="•"/>
            </a:pPr>
            <a:r>
              <a:rPr lang="en-US" sz="2400" dirty="0" err="1"/>
              <a:t>sinh</a:t>
            </a:r>
            <a:r>
              <a:rPr lang="en-US" sz="2400" dirty="0"/>
              <a:t>(−x) = −</a:t>
            </a:r>
            <a:r>
              <a:rPr lang="en-US" sz="2400" dirty="0" err="1"/>
              <a:t>sinh</a:t>
            </a:r>
            <a:r>
              <a:rPr lang="en-US" sz="2400" dirty="0"/>
              <a:t>(x)</a:t>
            </a:r>
          </a:p>
          <a:p>
            <a:pPr marL="342900" lvl="0" indent="-342900">
              <a:buFont typeface="Arial" pitchFamily="34" charset="0"/>
              <a:buChar char="•"/>
            </a:pPr>
            <a:r>
              <a:rPr lang="en-US" sz="2400" dirty="0" err="1"/>
              <a:t>cosh</a:t>
            </a:r>
            <a:r>
              <a:rPr lang="en-US" sz="2400" dirty="0"/>
              <a:t>(−x) = </a:t>
            </a:r>
            <a:r>
              <a:rPr lang="en-US" sz="2400" dirty="0" err="1"/>
              <a:t>cosh</a:t>
            </a:r>
            <a:r>
              <a:rPr lang="en-US" sz="2400" dirty="0"/>
              <a:t>(x)</a:t>
            </a:r>
          </a:p>
          <a:p>
            <a:pPr marL="342900" indent="-342900">
              <a:buFont typeface="Arial" pitchFamily="34" charset="0"/>
              <a:buChar char="•"/>
            </a:pPr>
            <a:r>
              <a:rPr lang="en-US" sz="2400" dirty="0"/>
              <a:t>And</a:t>
            </a:r>
          </a:p>
          <a:p>
            <a:pPr marL="342900" lvl="0" indent="-342900">
              <a:buFont typeface="Arial" pitchFamily="34" charset="0"/>
              <a:buChar char="•"/>
            </a:pPr>
            <a:r>
              <a:rPr lang="en-US" sz="2400" dirty="0" err="1"/>
              <a:t>tanh</a:t>
            </a:r>
            <a:r>
              <a:rPr lang="en-US" sz="2400" dirty="0"/>
              <a:t>(−x) = −</a:t>
            </a:r>
            <a:r>
              <a:rPr lang="en-US" sz="2400" dirty="0" err="1"/>
              <a:t>tanh</a:t>
            </a:r>
            <a:r>
              <a:rPr lang="en-US" sz="2400" dirty="0"/>
              <a:t>(x)</a:t>
            </a:r>
          </a:p>
          <a:p>
            <a:pPr marL="342900" lvl="0" indent="-342900">
              <a:buFont typeface="Arial" pitchFamily="34" charset="0"/>
              <a:buChar char="•"/>
            </a:pPr>
            <a:r>
              <a:rPr lang="en-US" sz="2400" dirty="0" err="1"/>
              <a:t>coth</a:t>
            </a:r>
            <a:r>
              <a:rPr lang="en-US" sz="2400" dirty="0"/>
              <a:t>(−x) = −</a:t>
            </a:r>
            <a:r>
              <a:rPr lang="en-US" sz="2400" dirty="0" err="1"/>
              <a:t>coth</a:t>
            </a:r>
            <a:r>
              <a:rPr lang="en-US" sz="2400" dirty="0"/>
              <a:t>(x)</a:t>
            </a:r>
          </a:p>
          <a:p>
            <a:pPr marL="342900" lvl="0" indent="-342900">
              <a:buFont typeface="Arial" pitchFamily="34" charset="0"/>
              <a:buChar char="•"/>
            </a:pPr>
            <a:r>
              <a:rPr lang="en-US" sz="2400" dirty="0" err="1"/>
              <a:t>sech</a:t>
            </a:r>
            <a:r>
              <a:rPr lang="en-US" sz="2400" dirty="0"/>
              <a:t>(−x) = </a:t>
            </a:r>
            <a:r>
              <a:rPr lang="en-US" sz="2400" dirty="0" err="1"/>
              <a:t>sech</a:t>
            </a:r>
            <a:r>
              <a:rPr lang="en-US" sz="2400" dirty="0"/>
              <a:t>(x)</a:t>
            </a:r>
          </a:p>
          <a:p>
            <a:pPr marL="342900" lvl="0" indent="-342900">
              <a:buFont typeface="Arial" pitchFamily="34" charset="0"/>
              <a:buChar char="•"/>
            </a:pPr>
            <a:r>
              <a:rPr lang="en-US" sz="2400" dirty="0" err="1"/>
              <a:t>csch</a:t>
            </a:r>
            <a:r>
              <a:rPr lang="en-US" sz="2400" dirty="0"/>
              <a:t>(−x) = −</a:t>
            </a:r>
            <a:r>
              <a:rPr lang="en-US" sz="2400" dirty="0" err="1"/>
              <a:t>csch</a:t>
            </a:r>
            <a:r>
              <a:rPr lang="en-US" sz="2400" dirty="0"/>
              <a:t>(x)</a:t>
            </a:r>
          </a:p>
          <a:p>
            <a:r>
              <a:rPr lang="en-US" sz="2400" b="1" dirty="0"/>
              <a:t>Odd and Even</a:t>
            </a:r>
            <a:endParaRPr lang="en-US" sz="2400" dirty="0"/>
          </a:p>
          <a:p>
            <a:pPr marL="342900" indent="-342900">
              <a:buFont typeface="Arial" pitchFamily="34" charset="0"/>
              <a:buChar char="•"/>
            </a:pPr>
            <a:r>
              <a:rPr lang="en-US" sz="2400" dirty="0"/>
              <a:t>Both </a:t>
            </a:r>
            <a:r>
              <a:rPr lang="en-US" sz="2400" b="1" dirty="0" err="1"/>
              <a:t>cosh</a:t>
            </a:r>
            <a:r>
              <a:rPr lang="en-US" sz="2400" dirty="0"/>
              <a:t> and </a:t>
            </a:r>
            <a:r>
              <a:rPr lang="en-US" sz="2400" b="1" dirty="0" err="1"/>
              <a:t>sech</a:t>
            </a:r>
            <a:r>
              <a:rPr lang="en-US" sz="2400" dirty="0"/>
              <a:t> are </a:t>
            </a:r>
            <a:r>
              <a:rPr lang="en-US" sz="2400" u="sng" dirty="0">
                <a:hlinkClick r:id="rId2"/>
              </a:rPr>
              <a:t>Even Functions</a:t>
            </a:r>
            <a:r>
              <a:rPr lang="en-US" sz="2400" dirty="0"/>
              <a:t>, the rest are Odd Functions.</a:t>
            </a:r>
          </a:p>
          <a:p>
            <a:r>
              <a:rPr lang="en-US" sz="2400" b="1" dirty="0"/>
              <a:t>Derivatives</a:t>
            </a:r>
            <a:endParaRPr lang="en-US" sz="2400" dirty="0"/>
          </a:p>
          <a:p>
            <a:pPr marL="342900" indent="-342900">
              <a:buFont typeface="Arial" pitchFamily="34" charset="0"/>
              <a:buChar char="•"/>
            </a:pPr>
            <a:r>
              <a:rPr lang="en-US" sz="2400" u="sng" dirty="0">
                <a:hlinkClick r:id="rId3"/>
              </a:rPr>
              <a:t>Derivatives</a:t>
            </a:r>
            <a:r>
              <a:rPr lang="en-US" sz="2400" dirty="0"/>
              <a:t> are:</a:t>
            </a:r>
          </a:p>
          <a:p>
            <a:pPr marL="342900" indent="-342900">
              <a:buFont typeface="Arial" pitchFamily="34" charset="0"/>
              <a:buChar char="•"/>
            </a:pPr>
            <a:r>
              <a:rPr lang="en-US" sz="2400" i="1" dirty="0"/>
              <a:t>d/</a:t>
            </a:r>
            <a:r>
              <a:rPr lang="en-US" sz="2400" b="1" dirty="0"/>
              <a:t>dx</a:t>
            </a:r>
            <a:r>
              <a:rPr lang="en-US" sz="2400" dirty="0"/>
              <a:t> </a:t>
            </a:r>
            <a:r>
              <a:rPr lang="en-US" sz="2400" dirty="0" err="1"/>
              <a:t>sinh</a:t>
            </a:r>
            <a:r>
              <a:rPr lang="en-US" sz="2400" dirty="0"/>
              <a:t> x = </a:t>
            </a:r>
            <a:r>
              <a:rPr lang="en-US" sz="2400" dirty="0" err="1"/>
              <a:t>cosh</a:t>
            </a:r>
            <a:r>
              <a:rPr lang="en-US" sz="2400" dirty="0"/>
              <a:t> x</a:t>
            </a:r>
          </a:p>
          <a:p>
            <a:pPr marL="342900" indent="-342900">
              <a:buFont typeface="Arial" pitchFamily="34" charset="0"/>
              <a:buChar char="•"/>
            </a:pPr>
            <a:r>
              <a:rPr lang="en-US" sz="2400" i="1" dirty="0"/>
              <a:t>d/</a:t>
            </a:r>
            <a:r>
              <a:rPr lang="en-US" sz="2400" b="1" dirty="0"/>
              <a:t>dx</a:t>
            </a:r>
            <a:r>
              <a:rPr lang="en-US" sz="2400" dirty="0"/>
              <a:t> </a:t>
            </a:r>
            <a:r>
              <a:rPr lang="en-US" sz="2400" dirty="0" err="1"/>
              <a:t>cosh</a:t>
            </a:r>
            <a:r>
              <a:rPr lang="en-US" sz="2400" dirty="0"/>
              <a:t> x = </a:t>
            </a:r>
            <a:r>
              <a:rPr lang="en-US" sz="2400" dirty="0" err="1"/>
              <a:t>sinh</a:t>
            </a:r>
            <a:r>
              <a:rPr lang="en-US" sz="2400" dirty="0"/>
              <a:t> x</a:t>
            </a:r>
          </a:p>
          <a:p>
            <a:pPr marL="342900" indent="-342900">
              <a:buFont typeface="Arial" pitchFamily="34" charset="0"/>
              <a:buChar char="•"/>
            </a:pPr>
            <a:r>
              <a:rPr lang="en-US" sz="2400" i="1" dirty="0"/>
              <a:t>d/</a:t>
            </a:r>
            <a:r>
              <a:rPr lang="en-US" sz="2400" b="1" dirty="0"/>
              <a:t>dx</a:t>
            </a:r>
            <a:r>
              <a:rPr lang="en-US" sz="2400" dirty="0"/>
              <a:t> </a:t>
            </a:r>
            <a:r>
              <a:rPr lang="en-US" sz="2400" dirty="0" err="1"/>
              <a:t>tanh</a:t>
            </a:r>
            <a:r>
              <a:rPr lang="en-US" sz="2400" dirty="0"/>
              <a:t> x = 1 − tanh</a:t>
            </a:r>
            <a:r>
              <a:rPr lang="en-US" sz="2400" baseline="30000" dirty="0"/>
              <a:t>2</a:t>
            </a:r>
            <a:r>
              <a:rPr lang="en-US" sz="2400" dirty="0"/>
              <a:t> x</a:t>
            </a:r>
          </a:p>
          <a:p>
            <a:pPr marL="342900" indent="-342900">
              <a:buFont typeface="Arial" pitchFamily="34" charset="0"/>
              <a:buChar char="•"/>
            </a:pPr>
            <a:r>
              <a:rPr lang="en-US" sz="2400" dirty="0"/>
              <a:t> </a:t>
            </a:r>
          </a:p>
        </p:txBody>
      </p:sp>
    </p:spTree>
    <p:extLst>
      <p:ext uri="{BB962C8B-B14F-4D97-AF65-F5344CB8AC3E}">
        <p14:creationId xmlns:p14="http://schemas.microsoft.com/office/powerpoint/2010/main" val="41986329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
            <a:ext cx="8382000" cy="6124754"/>
          </a:xfrm>
          <a:prstGeom prst="rect">
            <a:avLst/>
          </a:prstGeom>
        </p:spPr>
        <p:txBody>
          <a:bodyPr wrap="square">
            <a:spAutoFit/>
          </a:bodyPr>
          <a:lstStyle/>
          <a:p>
            <a:r>
              <a:rPr lang="en-US" sz="2800" b="1" i="1" dirty="0"/>
              <a:t>DOUBLE ANGLE FORMULAS</a:t>
            </a:r>
          </a:p>
          <a:p>
            <a:pPr marL="457200" indent="-457200">
              <a:buFont typeface="Arial" pitchFamily="34" charset="0"/>
              <a:buChar char="•"/>
            </a:pPr>
            <a:r>
              <a:rPr lang="en-US" sz="2800" dirty="0" err="1"/>
              <a:t>sinh</a:t>
            </a:r>
            <a:r>
              <a:rPr lang="en-US" sz="2800" dirty="0"/>
              <a:t> 2x = 2 </a:t>
            </a:r>
            <a:r>
              <a:rPr lang="en-US" sz="2800" dirty="0" err="1"/>
              <a:t>sinh</a:t>
            </a:r>
            <a:r>
              <a:rPr lang="en-US" sz="2800" dirty="0"/>
              <a:t> </a:t>
            </a:r>
            <a:r>
              <a:rPr lang="en-US" sz="2800" i="1" dirty="0"/>
              <a:t>x </a:t>
            </a:r>
            <a:r>
              <a:rPr lang="en-US" sz="2800" dirty="0" err="1"/>
              <a:t>cosh</a:t>
            </a:r>
            <a:r>
              <a:rPr lang="en-US" sz="2800" dirty="0"/>
              <a:t> x</a:t>
            </a:r>
          </a:p>
          <a:p>
            <a:pPr marL="457200" indent="-457200">
              <a:buFont typeface="Arial" pitchFamily="34" charset="0"/>
              <a:buChar char="•"/>
            </a:pPr>
            <a:r>
              <a:rPr lang="en-US" sz="2800" dirty="0" err="1"/>
              <a:t>cosh</a:t>
            </a:r>
            <a:r>
              <a:rPr lang="en-US" sz="2800" dirty="0"/>
              <a:t> 2x = cosh</a:t>
            </a:r>
            <a:r>
              <a:rPr lang="en-US" sz="2800" baseline="30000" dirty="0"/>
              <a:t>2</a:t>
            </a:r>
            <a:r>
              <a:rPr lang="en-US" sz="2800" dirty="0"/>
              <a:t>x + sinh</a:t>
            </a:r>
            <a:r>
              <a:rPr lang="en-US" sz="2800" baseline="30000" dirty="0"/>
              <a:t>2</a:t>
            </a:r>
            <a:r>
              <a:rPr lang="en-US" sz="2800" i="1" dirty="0"/>
              <a:t>x </a:t>
            </a:r>
            <a:endParaRPr lang="en-US" sz="2800" i="1" dirty="0" smtClean="0"/>
          </a:p>
          <a:p>
            <a:pPr marL="457200" indent="-457200">
              <a:buFont typeface="Arial" pitchFamily="34" charset="0"/>
              <a:buChar char="•"/>
            </a:pPr>
            <a:r>
              <a:rPr lang="en-US" sz="2800" dirty="0" smtClean="0"/>
              <a:t>               = </a:t>
            </a:r>
            <a:r>
              <a:rPr lang="en-US" sz="2800" dirty="0"/>
              <a:t>2 cosh</a:t>
            </a:r>
            <a:r>
              <a:rPr lang="en-US" sz="2800" baseline="30000" dirty="0"/>
              <a:t>2</a:t>
            </a:r>
            <a:r>
              <a:rPr lang="en-US" sz="2800" dirty="0"/>
              <a:t>x — </a:t>
            </a:r>
            <a:r>
              <a:rPr lang="en-US" sz="2800" dirty="0" smtClean="0"/>
              <a:t>1</a:t>
            </a:r>
          </a:p>
          <a:p>
            <a:pPr marL="457200" indent="-457200">
              <a:buFont typeface="Arial" pitchFamily="34" charset="0"/>
              <a:buChar char="•"/>
            </a:pPr>
            <a:r>
              <a:rPr lang="en-US" sz="2800" dirty="0"/>
              <a:t> </a:t>
            </a:r>
            <a:r>
              <a:rPr lang="en-US" sz="2800" dirty="0" smtClean="0"/>
              <a:t>             </a:t>
            </a:r>
            <a:r>
              <a:rPr lang="en-US" sz="2800" dirty="0"/>
              <a:t>= 1 + 2 sinh</a:t>
            </a:r>
            <a:r>
              <a:rPr lang="en-US" sz="2800" baseline="30000" dirty="0"/>
              <a:t>2</a:t>
            </a:r>
            <a:r>
              <a:rPr lang="en-US" sz="2800" dirty="0"/>
              <a:t>x</a:t>
            </a:r>
          </a:p>
          <a:p>
            <a:pPr marL="457200" indent="-457200">
              <a:buFont typeface="Arial" pitchFamily="34" charset="0"/>
              <a:buChar char="•"/>
            </a:pPr>
            <a:r>
              <a:rPr lang="en-US" sz="2800" dirty="0" err="1"/>
              <a:t>tanh</a:t>
            </a:r>
            <a:r>
              <a:rPr lang="en-US" sz="2800" dirty="0"/>
              <a:t> 2x = (2tanh x)/(1 + tanh</a:t>
            </a:r>
            <a:r>
              <a:rPr lang="en-US" sz="2800" baseline="30000" dirty="0"/>
              <a:t>2</a:t>
            </a:r>
            <a:r>
              <a:rPr lang="en-US" sz="2800" dirty="0"/>
              <a:t>x)</a:t>
            </a:r>
          </a:p>
          <a:p>
            <a:r>
              <a:rPr lang="en-US" sz="2800" b="1" i="1" dirty="0"/>
              <a:t>MULTIPLE ANGLE FORMULAS</a:t>
            </a:r>
          </a:p>
          <a:p>
            <a:pPr marL="457200" indent="-457200">
              <a:buFont typeface="Arial" pitchFamily="34" charset="0"/>
              <a:buChar char="•"/>
            </a:pPr>
            <a:r>
              <a:rPr lang="en-US" sz="2800" dirty="0" err="1"/>
              <a:t>sinh</a:t>
            </a:r>
            <a:r>
              <a:rPr lang="en-US" sz="2800" dirty="0"/>
              <a:t> 3x = 3 </a:t>
            </a:r>
            <a:r>
              <a:rPr lang="en-US" sz="2800" dirty="0" err="1"/>
              <a:t>sinh</a:t>
            </a:r>
            <a:r>
              <a:rPr lang="en-US" sz="2800" dirty="0"/>
              <a:t> x + 4 sinh</a:t>
            </a:r>
            <a:r>
              <a:rPr lang="en-US" sz="2800" baseline="30000" dirty="0"/>
              <a:t>3</a:t>
            </a:r>
            <a:r>
              <a:rPr lang="en-US" sz="2800" dirty="0"/>
              <a:t> x</a:t>
            </a:r>
          </a:p>
          <a:p>
            <a:pPr marL="457200" indent="-457200">
              <a:buFont typeface="Arial" pitchFamily="34" charset="0"/>
              <a:buChar char="•"/>
            </a:pPr>
            <a:r>
              <a:rPr lang="en-US" sz="2800" dirty="0" err="1"/>
              <a:t>cosh</a:t>
            </a:r>
            <a:r>
              <a:rPr lang="en-US" sz="2800" dirty="0"/>
              <a:t> 3x = 4 cosh</a:t>
            </a:r>
            <a:r>
              <a:rPr lang="en-US" sz="2800" baseline="30000" dirty="0"/>
              <a:t>3</a:t>
            </a:r>
            <a:r>
              <a:rPr lang="en-US" sz="2800" dirty="0"/>
              <a:t> x — 3 </a:t>
            </a:r>
            <a:r>
              <a:rPr lang="en-US" sz="2800" dirty="0" err="1"/>
              <a:t>cosh</a:t>
            </a:r>
            <a:r>
              <a:rPr lang="en-US" sz="2800" dirty="0"/>
              <a:t> x</a:t>
            </a:r>
          </a:p>
          <a:p>
            <a:pPr marL="457200" indent="-457200">
              <a:buFont typeface="Arial" pitchFamily="34" charset="0"/>
              <a:buChar char="•"/>
            </a:pPr>
            <a:r>
              <a:rPr lang="en-US" sz="2800" dirty="0" err="1"/>
              <a:t>tanh</a:t>
            </a:r>
            <a:r>
              <a:rPr lang="en-US" sz="2800" dirty="0"/>
              <a:t> 3x = (3 </a:t>
            </a:r>
            <a:r>
              <a:rPr lang="en-US" sz="2800" dirty="0" err="1"/>
              <a:t>tanh</a:t>
            </a:r>
            <a:r>
              <a:rPr lang="en-US" sz="2800" dirty="0"/>
              <a:t> x + tanh</a:t>
            </a:r>
            <a:r>
              <a:rPr lang="en-US" sz="2800" baseline="30000" dirty="0"/>
              <a:t>3</a:t>
            </a:r>
            <a:r>
              <a:rPr lang="en-US" sz="2800" dirty="0"/>
              <a:t> x)/(1 + 3 tanh</a:t>
            </a:r>
            <a:r>
              <a:rPr lang="en-US" sz="2800" baseline="30000" dirty="0"/>
              <a:t>2</a:t>
            </a:r>
            <a:r>
              <a:rPr lang="en-US" sz="2800" dirty="0"/>
              <a:t>x)</a:t>
            </a:r>
          </a:p>
          <a:p>
            <a:pPr marL="457200" indent="-457200">
              <a:buFont typeface="Arial" pitchFamily="34" charset="0"/>
              <a:buChar char="•"/>
            </a:pPr>
            <a:r>
              <a:rPr lang="en-US" sz="2800" dirty="0" err="1"/>
              <a:t>sinh</a:t>
            </a:r>
            <a:r>
              <a:rPr lang="en-US" sz="2800" dirty="0"/>
              <a:t> 4x = 8 sinh</a:t>
            </a:r>
            <a:r>
              <a:rPr lang="en-US" sz="2800" baseline="30000" dirty="0"/>
              <a:t>3</a:t>
            </a:r>
            <a:r>
              <a:rPr lang="en-US" sz="2800" dirty="0"/>
              <a:t> x </a:t>
            </a:r>
            <a:r>
              <a:rPr lang="en-US" sz="2800" dirty="0" err="1"/>
              <a:t>cosh</a:t>
            </a:r>
            <a:r>
              <a:rPr lang="en-US" sz="2800" dirty="0"/>
              <a:t> x + 4 </a:t>
            </a:r>
            <a:r>
              <a:rPr lang="en-US" sz="2800" dirty="0" err="1"/>
              <a:t>sinh</a:t>
            </a:r>
            <a:r>
              <a:rPr lang="en-US" sz="2800" dirty="0"/>
              <a:t> x </a:t>
            </a:r>
            <a:r>
              <a:rPr lang="en-US" sz="2800" dirty="0" err="1"/>
              <a:t>cosh</a:t>
            </a:r>
            <a:r>
              <a:rPr lang="en-US" sz="2800" dirty="0"/>
              <a:t> x</a:t>
            </a:r>
          </a:p>
          <a:p>
            <a:pPr marL="457200" indent="-457200">
              <a:buFont typeface="Arial" pitchFamily="34" charset="0"/>
              <a:buChar char="•"/>
            </a:pPr>
            <a:r>
              <a:rPr lang="en-US" sz="2800" dirty="0" err="1"/>
              <a:t>cosh</a:t>
            </a:r>
            <a:r>
              <a:rPr lang="en-US" sz="2800" dirty="0"/>
              <a:t> 4x = 8 cosh</a:t>
            </a:r>
            <a:r>
              <a:rPr lang="en-US" sz="2800" baseline="30000" dirty="0"/>
              <a:t>4</a:t>
            </a:r>
            <a:r>
              <a:rPr lang="en-US" sz="2800" dirty="0"/>
              <a:t> x — 8 cosh</a:t>
            </a:r>
            <a:r>
              <a:rPr lang="en-US" sz="2800" baseline="30000" dirty="0"/>
              <a:t>2</a:t>
            </a:r>
            <a:r>
              <a:rPr lang="en-US" sz="2800" dirty="0"/>
              <a:t> x + 1</a:t>
            </a:r>
          </a:p>
          <a:p>
            <a:pPr marL="457200" indent="-457200">
              <a:buFont typeface="Arial" pitchFamily="34" charset="0"/>
              <a:buChar char="•"/>
            </a:pPr>
            <a:r>
              <a:rPr lang="en-US" sz="2800" dirty="0" err="1"/>
              <a:t>tanh</a:t>
            </a:r>
            <a:r>
              <a:rPr lang="en-US" sz="2800" dirty="0"/>
              <a:t> 4x = (4 </a:t>
            </a:r>
            <a:r>
              <a:rPr lang="en-US" sz="2800" dirty="0" err="1"/>
              <a:t>tanh</a:t>
            </a:r>
            <a:r>
              <a:rPr lang="en-US" sz="2800" dirty="0"/>
              <a:t> </a:t>
            </a:r>
            <a:r>
              <a:rPr lang="en-US" sz="2800" i="1" dirty="0"/>
              <a:t>x </a:t>
            </a:r>
            <a:r>
              <a:rPr lang="en-US" sz="2800" dirty="0"/>
              <a:t>+ 4 tanh</a:t>
            </a:r>
            <a:r>
              <a:rPr lang="en-US" sz="2800" baseline="30000" dirty="0"/>
              <a:t>3</a:t>
            </a:r>
            <a:r>
              <a:rPr lang="en-US" sz="2800" dirty="0"/>
              <a:t> x)/(1 + 6 tanh</a:t>
            </a:r>
            <a:r>
              <a:rPr lang="en-US" sz="2800" baseline="30000" dirty="0"/>
              <a:t>2</a:t>
            </a:r>
            <a:r>
              <a:rPr lang="en-US" sz="2800" dirty="0"/>
              <a:t> x + tanh</a:t>
            </a:r>
            <a:r>
              <a:rPr lang="en-US" sz="2800" baseline="30000" dirty="0"/>
              <a:t>4</a:t>
            </a:r>
            <a:r>
              <a:rPr lang="en-US" sz="2800" dirty="0"/>
              <a:t> x)</a:t>
            </a:r>
          </a:p>
        </p:txBody>
      </p:sp>
    </p:spTree>
    <p:extLst>
      <p:ext uri="{BB962C8B-B14F-4D97-AF65-F5344CB8AC3E}">
        <p14:creationId xmlns:p14="http://schemas.microsoft.com/office/powerpoint/2010/main" val="41362940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8847"/>
            <a:ext cx="8839200" cy="6186309"/>
          </a:xfrm>
          <a:prstGeom prst="rect">
            <a:avLst/>
          </a:prstGeom>
        </p:spPr>
        <p:txBody>
          <a:bodyPr wrap="square">
            <a:spAutoFit/>
          </a:bodyPr>
          <a:lstStyle/>
          <a:p>
            <a:r>
              <a:rPr lang="en-US" b="1" dirty="0"/>
              <a:t>MULTIPLE ANGLE FORMULAS</a:t>
            </a:r>
          </a:p>
          <a:p>
            <a:pPr marL="285750" indent="-285750">
              <a:buFont typeface="Arial" pitchFamily="34" charset="0"/>
              <a:buChar char="•"/>
            </a:pPr>
            <a:r>
              <a:rPr lang="en-US" dirty="0" err="1"/>
              <a:t>sinh</a:t>
            </a:r>
            <a:r>
              <a:rPr lang="en-US" dirty="0"/>
              <a:t> 3x = 3 </a:t>
            </a:r>
            <a:r>
              <a:rPr lang="en-US" dirty="0" err="1"/>
              <a:t>sinh</a:t>
            </a:r>
            <a:r>
              <a:rPr lang="en-US" dirty="0"/>
              <a:t> x + 4 sinh</a:t>
            </a:r>
            <a:r>
              <a:rPr lang="en-US" baseline="30000" dirty="0"/>
              <a:t>3</a:t>
            </a:r>
            <a:r>
              <a:rPr lang="en-US" dirty="0"/>
              <a:t> x</a:t>
            </a:r>
          </a:p>
          <a:p>
            <a:pPr marL="285750" indent="-285750">
              <a:buFont typeface="Arial" pitchFamily="34" charset="0"/>
              <a:buChar char="•"/>
            </a:pPr>
            <a:r>
              <a:rPr lang="en-US" dirty="0" err="1"/>
              <a:t>cosh</a:t>
            </a:r>
            <a:r>
              <a:rPr lang="en-US" dirty="0"/>
              <a:t> 3x = 4 cosh</a:t>
            </a:r>
            <a:r>
              <a:rPr lang="en-US" baseline="30000" dirty="0"/>
              <a:t>3</a:t>
            </a:r>
            <a:r>
              <a:rPr lang="en-US" dirty="0"/>
              <a:t> x — 3 </a:t>
            </a:r>
            <a:r>
              <a:rPr lang="en-US" dirty="0" err="1"/>
              <a:t>cosh</a:t>
            </a:r>
            <a:r>
              <a:rPr lang="en-US" dirty="0"/>
              <a:t> x</a:t>
            </a:r>
          </a:p>
          <a:p>
            <a:pPr marL="285750" indent="-285750">
              <a:buFont typeface="Arial" pitchFamily="34" charset="0"/>
              <a:buChar char="•"/>
            </a:pPr>
            <a:r>
              <a:rPr lang="en-US" dirty="0" err="1"/>
              <a:t>tanh</a:t>
            </a:r>
            <a:r>
              <a:rPr lang="en-US" dirty="0"/>
              <a:t> 3x = (3 </a:t>
            </a:r>
            <a:r>
              <a:rPr lang="en-US" dirty="0" err="1"/>
              <a:t>tanh</a:t>
            </a:r>
            <a:r>
              <a:rPr lang="en-US" dirty="0"/>
              <a:t> x + tanh</a:t>
            </a:r>
            <a:r>
              <a:rPr lang="en-US" baseline="30000" dirty="0"/>
              <a:t>3</a:t>
            </a:r>
            <a:r>
              <a:rPr lang="en-US" dirty="0"/>
              <a:t> x)/(1 + 3 tanh</a:t>
            </a:r>
            <a:r>
              <a:rPr lang="en-US" baseline="30000" dirty="0"/>
              <a:t>2</a:t>
            </a:r>
            <a:r>
              <a:rPr lang="en-US" dirty="0"/>
              <a:t>x)</a:t>
            </a:r>
          </a:p>
          <a:p>
            <a:pPr marL="285750" indent="-285750">
              <a:buFont typeface="Arial" pitchFamily="34" charset="0"/>
              <a:buChar char="•"/>
            </a:pPr>
            <a:r>
              <a:rPr lang="en-US" dirty="0" err="1"/>
              <a:t>sinh</a:t>
            </a:r>
            <a:r>
              <a:rPr lang="en-US" dirty="0"/>
              <a:t> 4x = 8 sinh</a:t>
            </a:r>
            <a:r>
              <a:rPr lang="en-US" baseline="30000" dirty="0"/>
              <a:t>3</a:t>
            </a:r>
            <a:r>
              <a:rPr lang="en-US" dirty="0"/>
              <a:t> x </a:t>
            </a:r>
            <a:r>
              <a:rPr lang="en-US" dirty="0" err="1"/>
              <a:t>cosh</a:t>
            </a:r>
            <a:r>
              <a:rPr lang="en-US" dirty="0"/>
              <a:t> x + 4 </a:t>
            </a:r>
            <a:r>
              <a:rPr lang="en-US" dirty="0" err="1"/>
              <a:t>sinh</a:t>
            </a:r>
            <a:r>
              <a:rPr lang="en-US" dirty="0"/>
              <a:t> x </a:t>
            </a:r>
            <a:r>
              <a:rPr lang="en-US" dirty="0" err="1"/>
              <a:t>cosh</a:t>
            </a:r>
            <a:r>
              <a:rPr lang="en-US" dirty="0"/>
              <a:t> x</a:t>
            </a:r>
          </a:p>
          <a:p>
            <a:pPr marL="285750" indent="-285750">
              <a:buFont typeface="Arial" pitchFamily="34" charset="0"/>
              <a:buChar char="•"/>
            </a:pPr>
            <a:r>
              <a:rPr lang="en-US" dirty="0" err="1"/>
              <a:t>cosh</a:t>
            </a:r>
            <a:r>
              <a:rPr lang="en-US" dirty="0"/>
              <a:t> 4x = 8 cosh</a:t>
            </a:r>
            <a:r>
              <a:rPr lang="en-US" baseline="30000" dirty="0"/>
              <a:t>4</a:t>
            </a:r>
            <a:r>
              <a:rPr lang="en-US" dirty="0"/>
              <a:t> x — 8 cosh</a:t>
            </a:r>
            <a:r>
              <a:rPr lang="en-US" baseline="30000" dirty="0"/>
              <a:t>2</a:t>
            </a:r>
            <a:r>
              <a:rPr lang="en-US" dirty="0"/>
              <a:t> x + 1</a:t>
            </a:r>
          </a:p>
          <a:p>
            <a:pPr marL="285750" indent="-285750">
              <a:buFont typeface="Arial" pitchFamily="34" charset="0"/>
              <a:buChar char="•"/>
            </a:pPr>
            <a:r>
              <a:rPr lang="en-US" dirty="0" err="1"/>
              <a:t>tanh</a:t>
            </a:r>
            <a:r>
              <a:rPr lang="en-US" dirty="0"/>
              <a:t> 4x = (4 </a:t>
            </a:r>
            <a:r>
              <a:rPr lang="en-US" dirty="0" err="1"/>
              <a:t>tanh</a:t>
            </a:r>
            <a:r>
              <a:rPr lang="en-US" dirty="0"/>
              <a:t> </a:t>
            </a:r>
            <a:r>
              <a:rPr lang="en-US" i="1" dirty="0"/>
              <a:t>x </a:t>
            </a:r>
            <a:r>
              <a:rPr lang="en-US" dirty="0"/>
              <a:t>+ 4 tanh</a:t>
            </a:r>
            <a:r>
              <a:rPr lang="en-US" baseline="30000" dirty="0"/>
              <a:t>3</a:t>
            </a:r>
            <a:r>
              <a:rPr lang="en-US" dirty="0"/>
              <a:t> x)/(1 + 6 tanh</a:t>
            </a:r>
            <a:r>
              <a:rPr lang="en-US" baseline="30000" dirty="0"/>
              <a:t>2</a:t>
            </a:r>
            <a:r>
              <a:rPr lang="en-US" dirty="0"/>
              <a:t> x + tanh</a:t>
            </a:r>
            <a:r>
              <a:rPr lang="en-US" baseline="30000" dirty="0"/>
              <a:t>4</a:t>
            </a:r>
            <a:r>
              <a:rPr lang="en-US" dirty="0"/>
              <a:t> x)</a:t>
            </a:r>
          </a:p>
          <a:p>
            <a:r>
              <a:rPr lang="en-US" b="1" dirty="0"/>
              <a:t>POWERS OF HYPERBOLIC FUNCTIONS</a:t>
            </a:r>
          </a:p>
          <a:p>
            <a:pPr marL="285750" indent="-285750">
              <a:buFont typeface="Arial" pitchFamily="34" charset="0"/>
              <a:buChar char="•"/>
            </a:pPr>
            <a:r>
              <a:rPr lang="en-US" dirty="0"/>
              <a:t>sinh</a:t>
            </a:r>
            <a:r>
              <a:rPr lang="en-US" baseline="30000" dirty="0"/>
              <a:t>2</a:t>
            </a:r>
            <a:r>
              <a:rPr lang="en-US" dirty="0"/>
              <a:t> x = ½cosh 2x — ½</a:t>
            </a:r>
          </a:p>
          <a:p>
            <a:pPr marL="285750" indent="-285750">
              <a:buFont typeface="Arial" pitchFamily="34" charset="0"/>
              <a:buChar char="•"/>
            </a:pPr>
            <a:r>
              <a:rPr lang="en-US" dirty="0"/>
              <a:t>cosh</a:t>
            </a:r>
            <a:r>
              <a:rPr lang="en-US" baseline="30000" dirty="0"/>
              <a:t>2</a:t>
            </a:r>
            <a:r>
              <a:rPr lang="en-US" dirty="0"/>
              <a:t> x = ½cosh 2x + ½</a:t>
            </a:r>
          </a:p>
          <a:p>
            <a:pPr marL="285750" indent="-285750">
              <a:buFont typeface="Arial" pitchFamily="34" charset="0"/>
              <a:buChar char="•"/>
            </a:pPr>
            <a:r>
              <a:rPr lang="en-US" dirty="0"/>
              <a:t>sinh</a:t>
            </a:r>
            <a:r>
              <a:rPr lang="en-US" baseline="30000" dirty="0"/>
              <a:t>3</a:t>
            </a:r>
            <a:r>
              <a:rPr lang="en-US" dirty="0"/>
              <a:t> x = ¼sinh 3x — ¾sinh x</a:t>
            </a:r>
          </a:p>
          <a:p>
            <a:pPr marL="285750" indent="-285750">
              <a:buFont typeface="Arial" pitchFamily="34" charset="0"/>
              <a:buChar char="•"/>
            </a:pPr>
            <a:r>
              <a:rPr lang="en-US" dirty="0"/>
              <a:t>cosh</a:t>
            </a:r>
            <a:r>
              <a:rPr lang="en-US" baseline="30000" dirty="0"/>
              <a:t>3</a:t>
            </a:r>
            <a:r>
              <a:rPr lang="en-US" dirty="0"/>
              <a:t> x = ¼cosh 3x + ¾cosh x</a:t>
            </a:r>
          </a:p>
          <a:p>
            <a:pPr marL="285750" indent="-285750">
              <a:buFont typeface="Arial" pitchFamily="34" charset="0"/>
              <a:buChar char="•"/>
            </a:pPr>
            <a:r>
              <a:rPr lang="en-US" dirty="0"/>
              <a:t>sinh</a:t>
            </a:r>
            <a:r>
              <a:rPr lang="en-US" baseline="30000" dirty="0"/>
              <a:t>4</a:t>
            </a:r>
            <a:r>
              <a:rPr lang="en-US" dirty="0"/>
              <a:t> x = 3/8 - ½cosh 2x + 1/8cosh 4x</a:t>
            </a:r>
          </a:p>
          <a:p>
            <a:pPr marL="285750" indent="-285750">
              <a:buFont typeface="Arial" pitchFamily="34" charset="0"/>
              <a:buChar char="•"/>
            </a:pPr>
            <a:r>
              <a:rPr lang="en-US" dirty="0"/>
              <a:t>cosh</a:t>
            </a:r>
            <a:r>
              <a:rPr lang="en-US" baseline="30000" dirty="0"/>
              <a:t>4</a:t>
            </a:r>
            <a:r>
              <a:rPr lang="en-US" dirty="0"/>
              <a:t> x = 3/8 + ½cosh 2x + 1/8cosh 4x</a:t>
            </a:r>
          </a:p>
          <a:p>
            <a:r>
              <a:rPr lang="en-US" b="1" dirty="0"/>
              <a:t>SUM, DIFFERENCE AND PRODUCT OF HYPERBOLIC FUNCTIONS</a:t>
            </a:r>
          </a:p>
          <a:p>
            <a:pPr marL="285750" indent="-285750">
              <a:buFont typeface="Arial" pitchFamily="34" charset="0"/>
              <a:buChar char="•"/>
            </a:pPr>
            <a:r>
              <a:rPr lang="en-US" dirty="0" err="1"/>
              <a:t>sinh</a:t>
            </a:r>
            <a:r>
              <a:rPr lang="en-US" dirty="0"/>
              <a:t> x + </a:t>
            </a:r>
            <a:r>
              <a:rPr lang="en-US" dirty="0" err="1"/>
              <a:t>sinh</a:t>
            </a:r>
            <a:r>
              <a:rPr lang="en-US" dirty="0"/>
              <a:t> </a:t>
            </a:r>
            <a:r>
              <a:rPr lang="en-US" i="1" dirty="0"/>
              <a:t>y</a:t>
            </a:r>
            <a:r>
              <a:rPr lang="en-US" dirty="0"/>
              <a:t> = 2 </a:t>
            </a:r>
            <a:r>
              <a:rPr lang="en-US" dirty="0" err="1"/>
              <a:t>sinh</a:t>
            </a:r>
            <a:r>
              <a:rPr lang="en-US" dirty="0"/>
              <a:t> ½(x + </a:t>
            </a:r>
            <a:r>
              <a:rPr lang="en-US" i="1" dirty="0"/>
              <a:t>y) </a:t>
            </a:r>
            <a:r>
              <a:rPr lang="en-US" dirty="0" err="1"/>
              <a:t>cosh</a:t>
            </a:r>
            <a:r>
              <a:rPr lang="en-US" dirty="0"/>
              <a:t> ½(x - y)</a:t>
            </a:r>
          </a:p>
          <a:p>
            <a:pPr marL="285750" indent="-285750">
              <a:buFont typeface="Arial" pitchFamily="34" charset="0"/>
              <a:buChar char="•"/>
            </a:pPr>
            <a:r>
              <a:rPr lang="en-US" dirty="0" err="1"/>
              <a:t>sinh</a:t>
            </a:r>
            <a:r>
              <a:rPr lang="en-US" dirty="0"/>
              <a:t> x - </a:t>
            </a:r>
            <a:r>
              <a:rPr lang="en-US" dirty="0" err="1"/>
              <a:t>sinh</a:t>
            </a:r>
            <a:r>
              <a:rPr lang="en-US" dirty="0"/>
              <a:t> y = 2 </a:t>
            </a:r>
            <a:r>
              <a:rPr lang="en-US" dirty="0" err="1"/>
              <a:t>cosh</a:t>
            </a:r>
            <a:r>
              <a:rPr lang="en-US" dirty="0"/>
              <a:t> ½(x + y) </a:t>
            </a:r>
            <a:r>
              <a:rPr lang="en-US" dirty="0" err="1"/>
              <a:t>sinh</a:t>
            </a:r>
            <a:r>
              <a:rPr lang="en-US" dirty="0"/>
              <a:t> ½(x - y)</a:t>
            </a:r>
          </a:p>
          <a:p>
            <a:pPr marL="285750" indent="-285750">
              <a:buFont typeface="Arial" pitchFamily="34" charset="0"/>
              <a:buChar char="•"/>
            </a:pPr>
            <a:r>
              <a:rPr lang="en-US" dirty="0" err="1"/>
              <a:t>cosh</a:t>
            </a:r>
            <a:r>
              <a:rPr lang="en-US" dirty="0"/>
              <a:t> x + </a:t>
            </a:r>
            <a:r>
              <a:rPr lang="en-US" dirty="0" err="1"/>
              <a:t>cosh</a:t>
            </a:r>
            <a:r>
              <a:rPr lang="en-US" dirty="0"/>
              <a:t> </a:t>
            </a:r>
            <a:r>
              <a:rPr lang="en-US" i="1" dirty="0"/>
              <a:t>y</a:t>
            </a:r>
            <a:r>
              <a:rPr lang="en-US" dirty="0"/>
              <a:t> = 2 </a:t>
            </a:r>
            <a:r>
              <a:rPr lang="en-US" dirty="0" err="1"/>
              <a:t>cosh</a:t>
            </a:r>
            <a:r>
              <a:rPr lang="en-US" dirty="0"/>
              <a:t> ½(x + y) </a:t>
            </a:r>
            <a:r>
              <a:rPr lang="en-US" dirty="0" err="1"/>
              <a:t>cosh</a:t>
            </a:r>
            <a:r>
              <a:rPr lang="en-US" dirty="0"/>
              <a:t> ½(x - y)</a:t>
            </a:r>
          </a:p>
          <a:p>
            <a:pPr marL="285750" indent="-285750">
              <a:buFont typeface="Arial" pitchFamily="34" charset="0"/>
              <a:buChar char="•"/>
            </a:pPr>
            <a:r>
              <a:rPr lang="en-US" dirty="0" err="1"/>
              <a:t>cosh</a:t>
            </a:r>
            <a:r>
              <a:rPr lang="en-US" dirty="0"/>
              <a:t> x - </a:t>
            </a:r>
            <a:r>
              <a:rPr lang="en-US" dirty="0" err="1"/>
              <a:t>cosh</a:t>
            </a:r>
            <a:r>
              <a:rPr lang="en-US" dirty="0"/>
              <a:t> </a:t>
            </a:r>
            <a:r>
              <a:rPr lang="en-US" i="1" dirty="0"/>
              <a:t>y</a:t>
            </a:r>
            <a:r>
              <a:rPr lang="en-US" dirty="0"/>
              <a:t> = 2 </a:t>
            </a:r>
            <a:r>
              <a:rPr lang="en-US" dirty="0" err="1"/>
              <a:t>sinh</a:t>
            </a:r>
            <a:r>
              <a:rPr lang="en-US" dirty="0"/>
              <a:t> ½(x + y) </a:t>
            </a:r>
            <a:r>
              <a:rPr lang="en-US" dirty="0" err="1"/>
              <a:t>sinh</a:t>
            </a:r>
            <a:r>
              <a:rPr lang="en-US" dirty="0"/>
              <a:t> ½(x — y)</a:t>
            </a:r>
          </a:p>
          <a:p>
            <a:pPr marL="285750" indent="-285750">
              <a:buFont typeface="Arial" pitchFamily="34" charset="0"/>
              <a:buChar char="•"/>
            </a:pPr>
            <a:r>
              <a:rPr lang="en-US" dirty="0" err="1"/>
              <a:t>sinh</a:t>
            </a:r>
            <a:r>
              <a:rPr lang="en-US" dirty="0"/>
              <a:t> x </a:t>
            </a:r>
            <a:r>
              <a:rPr lang="en-US" dirty="0" err="1"/>
              <a:t>sinh</a:t>
            </a:r>
            <a:r>
              <a:rPr lang="en-US" dirty="0"/>
              <a:t> </a:t>
            </a:r>
            <a:r>
              <a:rPr lang="en-US" i="1" dirty="0"/>
              <a:t>y =    </a:t>
            </a:r>
            <a:r>
              <a:rPr lang="en-US" dirty="0"/>
              <a:t>½(</a:t>
            </a:r>
            <a:r>
              <a:rPr lang="en-US" dirty="0" err="1"/>
              <a:t>cosh</a:t>
            </a:r>
            <a:r>
              <a:rPr lang="en-US" dirty="0"/>
              <a:t> </a:t>
            </a:r>
            <a:r>
              <a:rPr lang="en-US" i="1" dirty="0"/>
              <a:t>(x + y) - </a:t>
            </a:r>
            <a:r>
              <a:rPr lang="en-US" dirty="0" err="1"/>
              <a:t>cosh</a:t>
            </a:r>
            <a:r>
              <a:rPr lang="en-US" dirty="0"/>
              <a:t> (x - y))</a:t>
            </a:r>
          </a:p>
          <a:p>
            <a:pPr marL="285750" indent="-285750">
              <a:buFont typeface="Arial" pitchFamily="34" charset="0"/>
              <a:buChar char="•"/>
            </a:pPr>
            <a:r>
              <a:rPr lang="en-US" dirty="0" err="1"/>
              <a:t>cosh</a:t>
            </a:r>
            <a:r>
              <a:rPr lang="en-US" dirty="0"/>
              <a:t> x </a:t>
            </a:r>
            <a:r>
              <a:rPr lang="en-US" dirty="0" err="1"/>
              <a:t>cosh</a:t>
            </a:r>
            <a:r>
              <a:rPr lang="en-US" dirty="0"/>
              <a:t> y = ½(</a:t>
            </a:r>
            <a:r>
              <a:rPr lang="en-US" dirty="0" err="1"/>
              <a:t>cosh</a:t>
            </a:r>
            <a:r>
              <a:rPr lang="en-US" dirty="0"/>
              <a:t> </a:t>
            </a:r>
            <a:r>
              <a:rPr lang="en-US" i="1" dirty="0"/>
              <a:t>(x + y) + </a:t>
            </a:r>
            <a:r>
              <a:rPr lang="en-US" dirty="0" err="1"/>
              <a:t>cosh</a:t>
            </a:r>
            <a:r>
              <a:rPr lang="en-US" dirty="0"/>
              <a:t> (x — y))</a:t>
            </a:r>
          </a:p>
          <a:p>
            <a:pPr marL="285750" indent="-285750">
              <a:buFont typeface="Arial" pitchFamily="34" charset="0"/>
              <a:buChar char="•"/>
            </a:pPr>
            <a:r>
              <a:rPr lang="en-US" dirty="0" err="1"/>
              <a:t>sinh</a:t>
            </a:r>
            <a:r>
              <a:rPr lang="en-US" dirty="0"/>
              <a:t> x </a:t>
            </a:r>
            <a:r>
              <a:rPr lang="en-US" dirty="0" err="1"/>
              <a:t>cosh</a:t>
            </a:r>
            <a:r>
              <a:rPr lang="en-US" dirty="0"/>
              <a:t> y = ½(</a:t>
            </a:r>
            <a:r>
              <a:rPr lang="en-US" dirty="0" err="1"/>
              <a:t>sinh</a:t>
            </a:r>
            <a:r>
              <a:rPr lang="en-US" dirty="0"/>
              <a:t> </a:t>
            </a:r>
            <a:r>
              <a:rPr lang="en-US" i="1" dirty="0"/>
              <a:t>(x + y) + </a:t>
            </a:r>
            <a:r>
              <a:rPr lang="en-US" dirty="0" err="1"/>
              <a:t>sinh</a:t>
            </a:r>
            <a:r>
              <a:rPr lang="en-US" dirty="0"/>
              <a:t> (x - y))</a:t>
            </a:r>
          </a:p>
        </p:txBody>
      </p:sp>
    </p:spTree>
    <p:extLst>
      <p:ext uri="{BB962C8B-B14F-4D97-AF65-F5344CB8AC3E}">
        <p14:creationId xmlns:p14="http://schemas.microsoft.com/office/powerpoint/2010/main" val="3313293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762000"/>
            <a:ext cx="8077200" cy="4955203"/>
          </a:xfrm>
          <a:prstGeom prst="rect">
            <a:avLst/>
          </a:prstGeom>
        </p:spPr>
        <p:txBody>
          <a:bodyPr wrap="square">
            <a:spAutoFit/>
          </a:bodyPr>
          <a:lstStyle/>
          <a:p>
            <a:r>
              <a:rPr lang="en-US" sz="2800" b="1" dirty="0"/>
              <a:t>Trigonometric </a:t>
            </a:r>
            <a:r>
              <a:rPr lang="en-US" sz="2800" b="1" dirty="0" smtClean="0"/>
              <a:t>functions</a:t>
            </a:r>
            <a:endParaRPr lang="en-US" sz="2800" b="1" dirty="0"/>
          </a:p>
          <a:p>
            <a:r>
              <a:rPr lang="en-US" sz="2400" dirty="0"/>
              <a:t>The functions </a:t>
            </a:r>
            <a:r>
              <a:rPr lang="en-US" sz="2400" dirty="0">
                <a:hlinkClick r:id="rId2" tooltip="Sine"/>
              </a:rPr>
              <a:t>sine</a:t>
            </a:r>
            <a:r>
              <a:rPr lang="en-US" sz="2400" dirty="0"/>
              <a:t>, </a:t>
            </a:r>
            <a:r>
              <a:rPr lang="en-US" sz="2400" dirty="0">
                <a:hlinkClick r:id="rId3" tooltip="Cosine"/>
              </a:rPr>
              <a:t>cosine</a:t>
            </a:r>
            <a:r>
              <a:rPr lang="en-US" sz="2400" dirty="0"/>
              <a:t> and </a:t>
            </a:r>
            <a:r>
              <a:rPr lang="en-US" sz="2400" dirty="0">
                <a:hlinkClick r:id="rId4" tooltip="Trigonometric functions"/>
              </a:rPr>
              <a:t>tangent</a:t>
            </a:r>
            <a:r>
              <a:rPr lang="en-US" sz="2400" dirty="0"/>
              <a:t> of an angle are sometimes referred to as the </a:t>
            </a:r>
            <a:r>
              <a:rPr lang="en-US" sz="2400" i="1" dirty="0"/>
              <a:t>primary</a:t>
            </a:r>
            <a:r>
              <a:rPr lang="en-US" sz="2400" dirty="0"/>
              <a:t> or </a:t>
            </a:r>
            <a:r>
              <a:rPr lang="en-US" sz="2400" i="1" dirty="0"/>
              <a:t>basic</a:t>
            </a:r>
            <a:r>
              <a:rPr lang="en-US" sz="2400" dirty="0"/>
              <a:t> trigonometric functions. </a:t>
            </a:r>
            <a:endParaRPr lang="en-US" sz="2400" dirty="0" smtClean="0"/>
          </a:p>
          <a:p>
            <a:r>
              <a:rPr lang="en-US" sz="2400" dirty="0"/>
              <a:t> </a:t>
            </a:r>
            <a:r>
              <a:rPr lang="en-US" sz="2400" dirty="0" smtClean="0"/>
              <a:t>     Their </a:t>
            </a:r>
            <a:r>
              <a:rPr lang="en-US" sz="2400" dirty="0"/>
              <a:t>usual </a:t>
            </a:r>
            <a:r>
              <a:rPr lang="en-US" sz="2400" dirty="0" smtClean="0"/>
              <a:t>abbreviations are</a:t>
            </a:r>
            <a:r>
              <a:rPr lang="en-US" sz="2400" dirty="0"/>
              <a:t> sin(</a:t>
            </a:r>
            <a:r>
              <a:rPr lang="en-US" sz="2400" i="1" dirty="0"/>
              <a:t>θ</a:t>
            </a:r>
            <a:r>
              <a:rPr lang="en-US" sz="2400" dirty="0"/>
              <a:t>), </a:t>
            </a:r>
            <a:r>
              <a:rPr lang="en-US" sz="2400" dirty="0" err="1"/>
              <a:t>cos</a:t>
            </a:r>
            <a:r>
              <a:rPr lang="en-US" sz="2400" dirty="0"/>
              <a:t>(</a:t>
            </a:r>
            <a:r>
              <a:rPr lang="en-US" sz="2400" i="1" dirty="0"/>
              <a:t>θ</a:t>
            </a:r>
            <a:r>
              <a:rPr lang="en-US" sz="2400" dirty="0"/>
              <a:t>) and tan(</a:t>
            </a:r>
            <a:r>
              <a:rPr lang="en-US" sz="2400" i="1" dirty="0"/>
              <a:t>θ</a:t>
            </a:r>
            <a:r>
              <a:rPr lang="en-US" sz="2400" dirty="0"/>
              <a:t>), respectively, where </a:t>
            </a:r>
            <a:r>
              <a:rPr lang="en-US" sz="2400" i="1" dirty="0"/>
              <a:t>θ</a:t>
            </a:r>
            <a:r>
              <a:rPr lang="en-US" sz="2400" dirty="0"/>
              <a:t> denotes the angle. The parentheses around the argument of the functions are often omitted, e.g., sin </a:t>
            </a:r>
            <a:r>
              <a:rPr lang="en-US" sz="2400" i="1" dirty="0"/>
              <a:t>θ</a:t>
            </a:r>
            <a:r>
              <a:rPr lang="en-US" sz="2400" dirty="0"/>
              <a:t> and </a:t>
            </a:r>
            <a:r>
              <a:rPr lang="en-US" sz="2400" dirty="0" err="1"/>
              <a:t>cos</a:t>
            </a:r>
            <a:r>
              <a:rPr lang="en-US" sz="2400" dirty="0"/>
              <a:t> </a:t>
            </a:r>
            <a:r>
              <a:rPr lang="en-US" sz="2400" i="1" dirty="0"/>
              <a:t>θ</a:t>
            </a:r>
            <a:r>
              <a:rPr lang="en-US" sz="2400" dirty="0"/>
              <a:t>, if an interpretation is unambiguously possible.</a:t>
            </a:r>
          </a:p>
          <a:p>
            <a:r>
              <a:rPr lang="en-US" sz="2400" b="1" dirty="0"/>
              <a:t>The sine of an angle is defined, in the context of a </a:t>
            </a:r>
            <a:r>
              <a:rPr lang="en-US" sz="2400" b="1" dirty="0">
                <a:hlinkClick r:id="rId5" tooltip="Right triangle"/>
              </a:rPr>
              <a:t>right triangle</a:t>
            </a:r>
            <a:r>
              <a:rPr lang="en-US" sz="2400" b="1" dirty="0"/>
              <a:t>, as the ratio of the length of the side that is opposite to the angle divided by the length of the longest side of the triangle (the </a:t>
            </a:r>
            <a:r>
              <a:rPr lang="en-US" sz="2400" b="1" dirty="0">
                <a:hlinkClick r:id="rId6" tooltip="Hypotenuse"/>
              </a:rPr>
              <a:t>hypotenuse</a:t>
            </a:r>
            <a:r>
              <a:rPr lang="en-US" sz="2400" b="1" dirty="0"/>
              <a:t>).</a:t>
            </a:r>
          </a:p>
        </p:txBody>
      </p:sp>
    </p:spTree>
    <p:extLst>
      <p:ext uri="{BB962C8B-B14F-4D97-AF65-F5344CB8AC3E}">
        <p14:creationId xmlns:p14="http://schemas.microsoft.com/office/powerpoint/2010/main" val="2464693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1" name="Picture 25" descr="Description: $\displaystyle e^{\pm i \thet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1175" y="1395174"/>
            <a:ext cx="342900" cy="390525"/>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24" descr="Description: $\textstyle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25006" y="2742724"/>
            <a:ext cx="180975" cy="314325"/>
          </a:xfrm>
          <a:prstGeom prst="rect">
            <a:avLst/>
          </a:prstGeom>
          <a:noFill/>
          <a:extLst>
            <a:ext uri="{909E8E84-426E-40DD-AFC4-6F175D3DCCD1}">
              <a14:hiddenFill xmlns:a14="http://schemas.microsoft.com/office/drawing/2010/main">
                <a:solidFill>
                  <a:srgbClr val="FFFFFF"/>
                </a:solidFill>
              </a14:hiddenFill>
            </a:ext>
          </a:extLst>
        </p:spPr>
      </p:pic>
      <p:pic>
        <p:nvPicPr>
          <p:cNvPr id="3079" name="Picture 23" descr="Description: $\displaystyle \cos(\theta) \pm i \sin(\thet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33675" y="1373209"/>
            <a:ext cx="1266825" cy="352425"/>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22" descr="Description: $\displaystyle \cos(\thet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2600" y="2667000"/>
            <a:ext cx="514350" cy="352425"/>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21" descr="Description: $\textstyle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90329" y="2092179"/>
            <a:ext cx="180975" cy="31432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20" descr="Description: $\displaystyle \frac{1}{2} \left(e^{+i \theta} + e^{-i&#10;\theta}\right)$"/>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00123" y="2504599"/>
            <a:ext cx="1200150" cy="55245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19" descr="Description: $\displaystyle \sin(\theta)$"/>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52600" y="1981200"/>
            <a:ext cx="485775" cy="352425"/>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18" descr="Description: $\textstyle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7437" y="1392260"/>
            <a:ext cx="180975" cy="314325"/>
          </a:xfrm>
          <a:prstGeom prst="rect">
            <a:avLst/>
          </a:prstGeom>
          <a:noFill/>
          <a:extLst>
            <a:ext uri="{909E8E84-426E-40DD-AFC4-6F175D3DCCD1}">
              <a14:hiddenFill xmlns:a14="http://schemas.microsoft.com/office/drawing/2010/main">
                <a:solidFill>
                  <a:srgbClr val="FFFFFF"/>
                </a:solidFill>
              </a14:hiddenFill>
            </a:ext>
          </a:extLst>
        </p:spPr>
      </p:pic>
      <p:pic>
        <p:nvPicPr>
          <p:cNvPr id="3073" name="Picture 17" descr="Description: $\displaystyle \frac{1}{2i} \left(e^{+i \theta} - e^{-i&#10;\theta}\right)$"/>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48397" y="1973117"/>
            <a:ext cx="1257300" cy="55245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10"/>
          <p:cNvSpPr>
            <a:spLocks noChangeArrowheads="1"/>
          </p:cNvSpPr>
          <p:nvPr/>
        </p:nvSpPr>
        <p:spPr bwMode="auto">
          <a:xfrm>
            <a:off x="981074" y="687288"/>
            <a:ext cx="663892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R</a:t>
            </a:r>
            <a:r>
              <a:rPr kumimoji="0" lang="en-US" sz="2000" b="1" i="0" u="none" strike="noStrike" cap="none" normalizeH="0" baseline="0" dirty="0" smtClean="0" bmk="">
                <a:ln>
                  <a:noFill/>
                </a:ln>
                <a:solidFill>
                  <a:srgbClr val="000000"/>
                </a:solidFill>
                <a:effectLst/>
                <a:latin typeface="Calibri" pitchFamily="34" charset="0"/>
                <a:ea typeface="Calibri" pitchFamily="34" charset="0"/>
                <a:cs typeface="Times New Roman" pitchFamily="18" charset="0"/>
              </a:rPr>
              <a:t>elations between cosine, sine and exponential functions</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091" name="Picture 46" descr="Description: $\displaystyle e^{x}$"/>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43050" y="4184989"/>
            <a:ext cx="209550" cy="333375"/>
          </a:xfrm>
          <a:prstGeom prst="rect">
            <a:avLst/>
          </a:prstGeom>
          <a:noFill/>
          <a:extLst>
            <a:ext uri="{909E8E84-426E-40DD-AFC4-6F175D3DCCD1}">
              <a14:hiddenFill xmlns:a14="http://schemas.microsoft.com/office/drawing/2010/main">
                <a:solidFill>
                  <a:srgbClr val="FFFFFF"/>
                </a:solidFill>
              </a14:hiddenFill>
            </a:ext>
          </a:extLst>
        </p:spPr>
      </p:pic>
      <p:pic>
        <p:nvPicPr>
          <p:cNvPr id="3090" name="Picture 45" descr="Description: $\textstyle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3108" y="4132646"/>
            <a:ext cx="180975" cy="314325"/>
          </a:xfrm>
          <a:prstGeom prst="rect">
            <a:avLst/>
          </a:prstGeom>
          <a:noFill/>
          <a:extLst>
            <a:ext uri="{909E8E84-426E-40DD-AFC4-6F175D3DCCD1}">
              <a14:hiddenFill xmlns:a14="http://schemas.microsoft.com/office/drawing/2010/main">
                <a:solidFill>
                  <a:srgbClr val="FFFFFF"/>
                </a:solidFill>
              </a14:hiddenFill>
            </a:ext>
          </a:extLst>
        </p:spPr>
      </p:pic>
      <p:pic>
        <p:nvPicPr>
          <p:cNvPr id="3089" name="Picture 44" descr="Description: $\displaystyle 1 + x + \frac{x^2}{2!} + \frac{x^3}{3!} + \ldots$"/>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143050" y="3890173"/>
            <a:ext cx="2285413" cy="799270"/>
          </a:xfrm>
          <a:prstGeom prst="rect">
            <a:avLst/>
          </a:prstGeom>
          <a:noFill/>
          <a:extLst>
            <a:ext uri="{909E8E84-426E-40DD-AFC4-6F175D3DCCD1}">
              <a14:hiddenFill xmlns:a14="http://schemas.microsoft.com/office/drawing/2010/main">
                <a:solidFill>
                  <a:srgbClr val="FFFFFF"/>
                </a:solidFill>
              </a14:hiddenFill>
            </a:ext>
          </a:extLst>
        </p:spPr>
      </p:pic>
      <p:pic>
        <p:nvPicPr>
          <p:cNvPr id="3088" name="Picture 43" descr="Description: $\displaystyle \cos(x)$"/>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419903" y="4750183"/>
            <a:ext cx="523875" cy="352425"/>
          </a:xfrm>
          <a:prstGeom prst="rect">
            <a:avLst/>
          </a:prstGeom>
          <a:noFill/>
          <a:extLst>
            <a:ext uri="{909E8E84-426E-40DD-AFC4-6F175D3DCCD1}">
              <a14:hiddenFill xmlns:a14="http://schemas.microsoft.com/office/drawing/2010/main">
                <a:solidFill>
                  <a:srgbClr val="FFFFFF"/>
                </a:solidFill>
              </a14:hiddenFill>
            </a:ext>
          </a:extLst>
        </p:spPr>
      </p:pic>
      <p:pic>
        <p:nvPicPr>
          <p:cNvPr id="3087" name="Picture 42" descr="Description: $\textstyle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4781138"/>
            <a:ext cx="180975" cy="314325"/>
          </a:xfrm>
          <a:prstGeom prst="rect">
            <a:avLst/>
          </a:prstGeom>
          <a:noFill/>
          <a:extLst>
            <a:ext uri="{909E8E84-426E-40DD-AFC4-6F175D3DCCD1}">
              <a14:hiddenFill xmlns:a14="http://schemas.microsoft.com/office/drawing/2010/main">
                <a:solidFill>
                  <a:srgbClr val="FFFFFF"/>
                </a:solidFill>
              </a14:hiddenFill>
            </a:ext>
          </a:extLst>
        </p:spPr>
      </p:pic>
      <p:pic>
        <p:nvPicPr>
          <p:cNvPr id="3086" name="Picture 41" descr="Description: $\displaystyle 1 - \frac{x^2}{2!} + \frac{x^4}{4!} + \ldots$"/>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357437" y="4689443"/>
            <a:ext cx="1419225" cy="609600"/>
          </a:xfrm>
          <a:prstGeom prst="rect">
            <a:avLst/>
          </a:prstGeom>
          <a:noFill/>
          <a:extLst>
            <a:ext uri="{909E8E84-426E-40DD-AFC4-6F175D3DCCD1}">
              <a14:hiddenFill xmlns:a14="http://schemas.microsoft.com/office/drawing/2010/main">
                <a:solidFill>
                  <a:srgbClr val="FFFFFF"/>
                </a:solidFill>
              </a14:hiddenFill>
            </a:ext>
          </a:extLst>
        </p:spPr>
      </p:pic>
      <p:pic>
        <p:nvPicPr>
          <p:cNvPr id="3085" name="Picture 40" descr="Description: $\displaystyle \sin(x)$"/>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528762" y="5557837"/>
            <a:ext cx="504825" cy="352425"/>
          </a:xfrm>
          <a:prstGeom prst="rect">
            <a:avLst/>
          </a:prstGeom>
          <a:noFill/>
          <a:extLst>
            <a:ext uri="{909E8E84-426E-40DD-AFC4-6F175D3DCCD1}">
              <a14:hiddenFill xmlns:a14="http://schemas.microsoft.com/office/drawing/2010/main">
                <a:solidFill>
                  <a:srgbClr val="FFFFFF"/>
                </a:solidFill>
              </a14:hiddenFill>
            </a:ext>
          </a:extLst>
        </p:spPr>
      </p:pic>
      <p:pic>
        <p:nvPicPr>
          <p:cNvPr id="3084" name="Picture 39" descr="Description: $\textstyle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2519" y="5595937"/>
            <a:ext cx="180975" cy="314325"/>
          </a:xfrm>
          <a:prstGeom prst="rect">
            <a:avLst/>
          </a:prstGeom>
          <a:noFill/>
          <a:extLst>
            <a:ext uri="{909E8E84-426E-40DD-AFC4-6F175D3DCCD1}">
              <a14:hiddenFill xmlns:a14="http://schemas.microsoft.com/office/drawing/2010/main">
                <a:solidFill>
                  <a:srgbClr val="FFFFFF"/>
                </a:solidFill>
              </a14:hiddenFill>
            </a:ext>
          </a:extLst>
        </p:spPr>
      </p:pic>
      <p:pic>
        <p:nvPicPr>
          <p:cNvPr id="3083" name="Picture 38" descr="Description: $\displaystyle x - \frac{x^3}{3!} + \frac{x^5}{5!} + \ldots$"/>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709326" y="2938463"/>
            <a:ext cx="1438275" cy="6096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20"/>
          <p:cNvSpPr>
            <a:spLocks noChangeArrowheads="1"/>
          </p:cNvSpPr>
          <p:nvPr/>
        </p:nvSpPr>
        <p:spPr bwMode="auto">
          <a:xfrm rot="10800000" flipV="1">
            <a:off x="538863" y="3456784"/>
            <a:ext cx="5869649"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P</a:t>
            </a:r>
            <a:r>
              <a:rPr kumimoji="0" lang="en-US" sz="2000" b="1" i="0" u="none" strike="noStrike" cap="none" normalizeH="0" baseline="0" dirty="0" smtClean="0" bmk="">
                <a:ln>
                  <a:noFill/>
                </a:ln>
                <a:solidFill>
                  <a:srgbClr val="000000"/>
                </a:solidFill>
                <a:effectLst/>
                <a:latin typeface="Calibri" pitchFamily="34" charset="0"/>
                <a:ea typeface="Times New Roman" pitchFamily="18" charset="0"/>
                <a:cs typeface="Times New Roman" pitchFamily="18" charset="0"/>
              </a:rPr>
              <a:t>ower Series Expansions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21"/>
          <p:cNvSpPr>
            <a:spLocks noChangeArrowheads="1"/>
          </p:cNvSpPr>
          <p:nvPr/>
        </p:nvSpPr>
        <p:spPr bwMode="auto">
          <a:xfrm rot="10800000" flipV="1">
            <a:off x="657121" y="2773081"/>
            <a:ext cx="1802162" cy="1369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3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300" dirty="0">
              <a:solidFill>
                <a:srgbClr val="000000"/>
              </a:solidFill>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3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300" dirty="0">
              <a:solidFill>
                <a:srgbClr val="000000"/>
              </a:solidFill>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3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5" name="Picture 24" descr="$\displaystyle x - \frac{x^3}{3!} + \frac{x^5}{5!} + \ldots$"/>
          <p:cNvPicPr/>
          <p:nvPr/>
        </p:nvPicPr>
        <p:blipFill>
          <a:blip r:embed="rId14">
            <a:extLst>
              <a:ext uri="{28A0092B-C50C-407E-A947-70E740481C1C}">
                <a14:useLocalDpi xmlns:a14="http://schemas.microsoft.com/office/drawing/2010/main" val="0"/>
              </a:ext>
            </a:extLst>
          </a:blip>
          <a:srcRect/>
          <a:stretch>
            <a:fillRect/>
          </a:stretch>
        </p:blipFill>
        <p:spPr bwMode="auto">
          <a:xfrm>
            <a:off x="2538412" y="5429249"/>
            <a:ext cx="1438275" cy="609600"/>
          </a:xfrm>
          <a:prstGeom prst="rect">
            <a:avLst/>
          </a:prstGeom>
          <a:noFill/>
          <a:ln>
            <a:noFill/>
          </a:ln>
        </p:spPr>
      </p:pic>
    </p:spTree>
    <p:extLst>
      <p:ext uri="{BB962C8B-B14F-4D97-AF65-F5344CB8AC3E}">
        <p14:creationId xmlns:p14="http://schemas.microsoft.com/office/powerpoint/2010/main" val="3677633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8" name="Picture 37" descr="Description: $\displaystyle e^{x}$"/>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207" y="2815992"/>
            <a:ext cx="209550" cy="333375"/>
          </a:xfrm>
          <a:prstGeom prst="rect">
            <a:avLst/>
          </a:prstGeom>
          <a:noFill/>
          <a:extLst>
            <a:ext uri="{909E8E84-426E-40DD-AFC4-6F175D3DCCD1}">
              <a14:hiddenFill xmlns:a14="http://schemas.microsoft.com/office/drawing/2010/main">
                <a:solidFill>
                  <a:srgbClr val="FFFFFF"/>
                </a:solidFill>
              </a14:hiddenFill>
            </a:ext>
          </a:extLst>
        </p:spPr>
      </p:pic>
      <p:pic>
        <p:nvPicPr>
          <p:cNvPr id="4107" name="Picture 36" descr="Description: $\textstyle \appro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2912" y="4671145"/>
            <a:ext cx="190500" cy="314325"/>
          </a:xfrm>
          <a:prstGeom prst="rect">
            <a:avLst/>
          </a:prstGeom>
          <a:noFill/>
          <a:extLst>
            <a:ext uri="{909E8E84-426E-40DD-AFC4-6F175D3DCCD1}">
              <a14:hiddenFill xmlns:a14="http://schemas.microsoft.com/office/drawing/2010/main">
                <a:solidFill>
                  <a:srgbClr val="FFFFFF"/>
                </a:solidFill>
              </a14:hiddenFill>
            </a:ext>
          </a:extLst>
        </p:spPr>
      </p:pic>
      <p:pic>
        <p:nvPicPr>
          <p:cNvPr id="4106" name="Picture 35" descr="Description: $\displaystyle 1 + x$"/>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9725" y="2841536"/>
            <a:ext cx="457200" cy="314325"/>
          </a:xfrm>
          <a:prstGeom prst="rect">
            <a:avLst/>
          </a:prstGeom>
          <a:noFill/>
          <a:extLst>
            <a:ext uri="{909E8E84-426E-40DD-AFC4-6F175D3DCCD1}">
              <a14:hiddenFill xmlns:a14="http://schemas.microsoft.com/office/drawing/2010/main">
                <a:solidFill>
                  <a:srgbClr val="FFFFFF"/>
                </a:solidFill>
              </a14:hiddenFill>
            </a:ext>
          </a:extLst>
        </p:spPr>
      </p:pic>
      <p:pic>
        <p:nvPicPr>
          <p:cNvPr id="4105" name="Picture 34" descr="Description: $\displaystyle \cos(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7140" y="4114800"/>
            <a:ext cx="523875" cy="352425"/>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33" descr="Description: $\textstyle \appro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2339" y="4160692"/>
            <a:ext cx="190500" cy="314325"/>
          </a:xfrm>
          <a:prstGeom prst="rect">
            <a:avLst/>
          </a:prstGeom>
          <a:noFill/>
          <a:extLst>
            <a:ext uri="{909E8E84-426E-40DD-AFC4-6F175D3DCCD1}">
              <a14:hiddenFill xmlns:a14="http://schemas.microsoft.com/office/drawing/2010/main">
                <a:solidFill>
                  <a:srgbClr val="FFFFFF"/>
                </a:solidFill>
              </a14:hiddenFill>
            </a:ext>
          </a:extLst>
        </p:spPr>
      </p:pic>
      <p:pic>
        <p:nvPicPr>
          <p:cNvPr id="4103" name="Picture 32" descr="Description: $\displaystyle 1 - \frac{x^2}{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20141" y="4495800"/>
            <a:ext cx="5715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31" descr="Description: $\displaystyle \sin(x)$"/>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21301" y="3330718"/>
            <a:ext cx="504825" cy="352425"/>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30" descr="Description: $\textstyle \appro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0150" y="2835042"/>
            <a:ext cx="190500" cy="314325"/>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29" descr="Description: $\displaystyle x$"/>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48703" y="3240663"/>
            <a:ext cx="142875" cy="314325"/>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28" descr="Description: $\displaystyle \tan(x)$"/>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37309" y="4752975"/>
            <a:ext cx="542925" cy="352425"/>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7" descr="Description: $\textstyle \appro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8401" y="3368818"/>
            <a:ext cx="190500" cy="314325"/>
          </a:xfrm>
          <a:prstGeom prst="rect">
            <a:avLst/>
          </a:prstGeom>
          <a:noFill/>
          <a:extLst>
            <a:ext uri="{909E8E84-426E-40DD-AFC4-6F175D3DCCD1}">
              <a14:hiddenFill xmlns:a14="http://schemas.microsoft.com/office/drawing/2010/main">
                <a:solidFill>
                  <a:srgbClr val="FFFFFF"/>
                </a:solidFill>
              </a14:hiddenFill>
            </a:ext>
          </a:extLst>
        </p:spPr>
      </p:pic>
      <p:pic>
        <p:nvPicPr>
          <p:cNvPr id="4097" name="Picture 26" descr="Description: $\displaystyle x$"/>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84193" y="4160692"/>
            <a:ext cx="142875" cy="31432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13"/>
          <p:cNvSpPr>
            <a:spLocks noChangeArrowheads="1"/>
          </p:cNvSpPr>
          <p:nvPr/>
        </p:nvSpPr>
        <p:spPr bwMode="auto">
          <a:xfrm>
            <a:off x="374072" y="877000"/>
            <a:ext cx="7550727"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Depending on where you start, these can be used to prove the relations above. They are most useful for getting expansions for small values of their parameters. For small x (to leading order):</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708913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30" name="Picture 56" descr="Description: $\textstyle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3975" y="1432151"/>
            <a:ext cx="180975" cy="314325"/>
          </a:xfrm>
          <a:prstGeom prst="rect">
            <a:avLst/>
          </a:prstGeom>
          <a:noFill/>
          <a:extLst>
            <a:ext uri="{909E8E84-426E-40DD-AFC4-6F175D3DCCD1}">
              <a14:hiddenFill xmlns:a14="http://schemas.microsoft.com/office/drawing/2010/main">
                <a:solidFill>
                  <a:srgbClr val="FFFFFF"/>
                </a:solidFill>
              </a14:hiddenFill>
            </a:ext>
          </a:extLst>
        </p:spPr>
      </p:pic>
      <p:pic>
        <p:nvPicPr>
          <p:cNvPr id="5129" name="Picture 55" descr="Description: $\displaystyle x + i 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9879" y="1418316"/>
            <a:ext cx="514350" cy="314325"/>
          </a:xfrm>
          <a:prstGeom prst="rect">
            <a:avLst/>
          </a:prstGeom>
          <a:noFill/>
          <a:extLst>
            <a:ext uri="{909E8E84-426E-40DD-AFC4-6F175D3DCCD1}">
              <a14:hiddenFill xmlns:a14="http://schemas.microsoft.com/office/drawing/2010/main">
                <a:solidFill>
                  <a:srgbClr val="FFFFFF"/>
                </a:solidFill>
              </a14:hiddenFill>
            </a:ext>
          </a:extLst>
        </p:spPr>
      </p:pic>
      <p:pic>
        <p:nvPicPr>
          <p:cNvPr id="5128" name="Picture 54" descr="Description: $\textstyle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2126" y="1951718"/>
            <a:ext cx="180975" cy="314325"/>
          </a:xfrm>
          <a:prstGeom prst="rect">
            <a:avLst/>
          </a:prstGeom>
          <a:noFill/>
          <a:extLst>
            <a:ext uri="{909E8E84-426E-40DD-AFC4-6F175D3DCCD1}">
              <a14:hiddenFill xmlns:a14="http://schemas.microsoft.com/office/drawing/2010/main">
                <a:solidFill>
                  <a:srgbClr val="FFFFFF"/>
                </a:solidFill>
              </a14:hiddenFill>
            </a:ext>
          </a:extLst>
        </p:spPr>
      </p:pic>
      <p:pic>
        <p:nvPicPr>
          <p:cNvPr id="5127" name="Picture 53" descr="Description: $\displaystyle \vert z\vert \cos(\theta) + i \vert z\vert \sin(\thet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3525" y="1905000"/>
            <a:ext cx="1676400" cy="352425"/>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52" descr="Description: $\textstyle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9319" y="2444069"/>
            <a:ext cx="180975" cy="314325"/>
          </a:xfrm>
          <a:prstGeom prst="rect">
            <a:avLst/>
          </a:prstGeom>
          <a:noFill/>
          <a:extLst>
            <a:ext uri="{909E8E84-426E-40DD-AFC4-6F175D3DCCD1}">
              <a14:hiddenFill xmlns:a14="http://schemas.microsoft.com/office/drawing/2010/main">
                <a:solidFill>
                  <a:srgbClr val="FFFFFF"/>
                </a:solidFill>
              </a14:hiddenFill>
            </a:ext>
          </a:extLst>
        </p:spPr>
      </p:pic>
      <p:pic>
        <p:nvPicPr>
          <p:cNvPr id="5125" name="Picture 51" descr="Description: $\displaystyle \vert z\vert e^{i\thet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43504" y="2367869"/>
            <a:ext cx="438150" cy="390525"/>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50" descr="Description: $x = \vert z\vert\cos(\theta)$"/>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11716" y="3239203"/>
            <a:ext cx="1076325" cy="352425"/>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49" descr="Description: $y = \vert z\vert\sin(\theta)$"/>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22613" y="3737822"/>
            <a:ext cx="1047750" cy="352425"/>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48" descr="Description: $\vert z\vert = \sqrt{x^2&#10;+ y^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69319" y="4267200"/>
            <a:ext cx="1181100" cy="381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13"/>
          <p:cNvSpPr>
            <a:spLocks noChangeArrowheads="1"/>
          </p:cNvSpPr>
          <p:nvPr/>
        </p:nvSpPr>
        <p:spPr bwMode="auto">
          <a:xfrm>
            <a:off x="457200" y="241757"/>
            <a:ext cx="65532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C</a:t>
            </a:r>
            <a:r>
              <a:rPr kumimoji="0" lang="en-US" b="1" i="0" u="none" strike="noStrike" cap="none" normalizeH="0" baseline="0" dirty="0" smtClean="0" bmk="">
                <a:ln>
                  <a:noFill/>
                </a:ln>
                <a:solidFill>
                  <a:srgbClr val="000000"/>
                </a:solidFill>
                <a:effectLst/>
                <a:latin typeface="Calibri" pitchFamily="34" charset="0"/>
                <a:ea typeface="Times New Roman" pitchFamily="18" charset="0"/>
                <a:cs typeface="Times New Roman" pitchFamily="18" charset="0"/>
              </a:rPr>
              <a:t>omplex Numbers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This is a very terse review of their most important properties. An arbitrary complex number</a:t>
            </a:r>
            <a:r>
              <a:rPr kumimoji="0" lang="en-US" sz="13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14"/>
          <p:cNvSpPr>
            <a:spLocks noChangeArrowheads="1"/>
          </p:cNvSpPr>
          <p:nvPr/>
        </p:nvSpPr>
        <p:spPr bwMode="auto">
          <a:xfrm>
            <a:off x="1066800" y="311081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can be written as:</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15"/>
          <p:cNvSpPr>
            <a:spLocks noChangeArrowheads="1"/>
          </p:cNvSpPr>
          <p:nvPr/>
        </p:nvSpPr>
        <p:spPr bwMode="auto">
          <a:xfrm>
            <a:off x="228600" y="3445434"/>
            <a:ext cx="1131206"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rgbClr val="000000"/>
                </a:solidFill>
                <a:effectLst/>
                <a:latin typeface="Arial" pitchFamily="34" charset="0"/>
                <a:ea typeface="Calibri" pitchFamily="34" charset="0"/>
                <a:cs typeface="Times New Roman" pitchFamily="18" charset="0"/>
              </a:rPr>
              <a:t>where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16"/>
          <p:cNvSpPr>
            <a:spLocks noChangeArrowheads="1"/>
          </p:cNvSpPr>
          <p:nvPr/>
        </p:nvSpPr>
        <p:spPr bwMode="auto">
          <a:xfrm>
            <a:off x="457200" y="4821094"/>
            <a:ext cx="231154"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fontAlgn="base">
              <a:spcBef>
                <a:spcPct val="0"/>
              </a:spcBef>
              <a:spcAft>
                <a:spcPct val="0"/>
              </a:spcAft>
            </a:pPr>
            <a:r>
              <a:rPr kumimoji="0" lang="en-US" sz="1300" b="0" i="0" u="none" strike="noStrike" cap="none" normalizeH="0" baseline="0" dirty="0" smtClean="0">
                <a:ln>
                  <a:noFill/>
                </a:ln>
                <a:solidFill>
                  <a:srgbClr val="000000"/>
                </a:solidFill>
                <a:effectLst/>
                <a:latin typeface="Arial" pitchFamily="34" charset="0"/>
                <a:ea typeface="Calibri" pitchFamily="34" charset="0"/>
                <a:cs typeface="Times New Roman" pitchFamily="18" charset="0"/>
              </a:rPr>
              <a:t> </a:t>
            </a:r>
            <a:endParaRPr lang="en-US" dirty="0">
              <a:latin typeface="Arial" pitchFamily="34" charset="0"/>
              <a:cs typeface="Arial" pitchFamily="34" charset="0"/>
            </a:endParaRPr>
          </a:p>
        </p:txBody>
      </p:sp>
      <p:sp>
        <p:nvSpPr>
          <p:cNvPr id="7" name="Rectangle 17"/>
          <p:cNvSpPr>
            <a:spLocks noChangeArrowheads="1"/>
          </p:cNvSpPr>
          <p:nvPr/>
        </p:nvSpPr>
        <p:spPr bwMode="auto">
          <a:xfrm>
            <a:off x="457200" y="5173519"/>
            <a:ext cx="231154"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rgbClr val="000000"/>
                </a:solidFill>
                <a:effectLst/>
                <a:latin typeface="Arial" pitchFamily="34" charset="0"/>
                <a:ea typeface="Calibri" pitchFamily="34"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18"/>
          <p:cNvSpPr>
            <a:spLocks noChangeArrowheads="1"/>
          </p:cNvSpPr>
          <p:nvPr/>
        </p:nvSpPr>
        <p:spPr bwMode="auto">
          <a:xfrm>
            <a:off x="572776" y="4661879"/>
            <a:ext cx="750442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rgbClr val="000000"/>
                </a:solidFill>
                <a:effectLst/>
                <a:latin typeface="Arial" pitchFamily="34" charset="0"/>
                <a:ea typeface="Calibri" pitchFamily="34" charset="0"/>
                <a:cs typeface="Times New Roman" pitchFamily="18" charset="0"/>
              </a:rPr>
              <a:t> </a:t>
            </a:r>
            <a:r>
              <a:rPr kumimoji="0" lang="en-US" sz="1600" b="0" i="1" u="none" strike="noStrike" cap="none" normalizeH="0" baseline="0" dirty="0" smtClean="0">
                <a:ln>
                  <a:noFill/>
                </a:ln>
                <a:solidFill>
                  <a:srgbClr val="000000"/>
                </a:solidFill>
                <a:effectLst/>
                <a:latin typeface="Arial" pitchFamily="34" charset="0"/>
                <a:ea typeface="Calibri" pitchFamily="34" charset="0"/>
                <a:cs typeface="Times New Roman" pitchFamily="18" charset="0"/>
              </a:rPr>
              <a:t>All complex </a:t>
            </a:r>
            <a:r>
              <a:rPr kumimoji="0" lang="en-US" sz="1600" b="1" i="1" u="none" strike="noStrike" cap="none" normalizeH="0" baseline="0" dirty="0" smtClean="0">
                <a:ln>
                  <a:noFill/>
                </a:ln>
                <a:solidFill>
                  <a:srgbClr val="000000"/>
                </a:solidFill>
                <a:effectLst/>
                <a:latin typeface="Arial" pitchFamily="34" charset="0"/>
                <a:ea typeface="Calibri" pitchFamily="34" charset="0"/>
                <a:cs typeface="Times New Roman" pitchFamily="18" charset="0"/>
              </a:rPr>
              <a:t>numbers</a:t>
            </a:r>
            <a:r>
              <a:rPr kumimoji="0" lang="en-US" sz="1600" b="0" i="0" u="none" strike="noStrike" cap="none" normalizeH="0" baseline="0" dirty="0" smtClean="0">
                <a:ln>
                  <a:noFill/>
                </a:ln>
                <a:solidFill>
                  <a:srgbClr val="000000"/>
                </a:solidFill>
                <a:effectLst/>
                <a:latin typeface="Arial" pitchFamily="34" charset="0"/>
                <a:ea typeface="Calibri" pitchFamily="34" charset="0"/>
                <a:cs typeface="Times New Roman" pitchFamily="18" charset="0"/>
              </a:rPr>
              <a:t> can be written as a real amplitude</a:t>
            </a:r>
            <a:r>
              <a:rPr kumimoji="0" lang="en-US" sz="1300" b="0" i="0" u="none" strike="noStrike" cap="none" normalizeH="0" baseline="0" dirty="0" smtClean="0">
                <a:ln>
                  <a:noFill/>
                </a:ln>
                <a:solidFill>
                  <a:srgbClr val="000000"/>
                </a:solidFill>
                <a:effectLst/>
                <a:latin typeface="Arial" pitchFamily="34" charset="0"/>
                <a:ea typeface="Calibri" pitchFamily="34"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19"/>
          <p:cNvSpPr>
            <a:spLocks noChangeArrowheads="1"/>
          </p:cNvSpPr>
          <p:nvPr/>
        </p:nvSpPr>
        <p:spPr bwMode="auto">
          <a:xfrm>
            <a:off x="515258" y="4927073"/>
            <a:ext cx="794294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Calibri" pitchFamily="34" charset="0"/>
                <a:cs typeface="Times New Roman" pitchFamily="18" charset="0"/>
              </a:rPr>
              <a:t>times a complex exponential form involving a phase angle. Again, it is difficult to convey how incredibly useful this result is without further study, but I commend it to your attention</a:t>
            </a:r>
            <a:r>
              <a:rPr kumimoji="0" lang="en-US" sz="1600" b="0" i="0" u="none" strike="noStrike" cap="none" normalizeH="0" baseline="0" dirty="0" smtClean="0">
                <a:ln>
                  <a:noFill/>
                </a:ln>
                <a:solidFill>
                  <a:schemeClr val="tx1"/>
                </a:solidFill>
                <a:effectLst/>
                <a:latin typeface="Arial" pitchFamily="34" charset="0"/>
                <a:cs typeface="Arial" pitchFamily="34" charset="0"/>
              </a:rPr>
              <a:t> </a:t>
            </a:r>
          </a:p>
        </p:txBody>
      </p:sp>
      <p:pic>
        <p:nvPicPr>
          <p:cNvPr id="22" name="Picture 57" descr="Description: $\displaystyle z$"/>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47750" y="1371600"/>
            <a:ext cx="133350" cy="314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4701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228600"/>
            <a:ext cx="6172200" cy="1569660"/>
          </a:xfrm>
          <a:prstGeom prst="rect">
            <a:avLst/>
          </a:prstGeom>
        </p:spPr>
        <p:txBody>
          <a:bodyPr wrap="square">
            <a:spAutoFit/>
          </a:bodyPr>
          <a:lstStyle/>
          <a:p>
            <a:r>
              <a:rPr lang="en-US" sz="2400" b="1" dirty="0"/>
              <a:t>Complex Numbers and Harmonic Trigonometric Functions</a:t>
            </a:r>
          </a:p>
          <a:p>
            <a:r>
              <a:rPr lang="en-US" sz="2400" dirty="0"/>
              <a:t>Some </a:t>
            </a:r>
            <a:r>
              <a:rPr lang="en-US" sz="2400" i="1" dirty="0"/>
              <a:t>extremely useful and important</a:t>
            </a:r>
            <a:r>
              <a:rPr lang="en-US" sz="2400" dirty="0"/>
              <a:t> True Facts:</a:t>
            </a:r>
          </a:p>
        </p:txBody>
      </p:sp>
      <p:pic>
        <p:nvPicPr>
          <p:cNvPr id="3" name="Picture 2" descr="\begin{figure}\centerline{&#10;\psfig{file=oscillations.2.eps,height=2.5in}&#10;}\end{figure}"/>
          <p:cNvPicPr/>
          <p:nvPr/>
        </p:nvPicPr>
        <p:blipFill>
          <a:blip r:embed="rId2">
            <a:extLst>
              <a:ext uri="{28A0092B-C50C-407E-A947-70E740481C1C}">
                <a14:useLocalDpi xmlns:a14="http://schemas.microsoft.com/office/drawing/2010/main" val="0"/>
              </a:ext>
            </a:extLst>
          </a:blip>
          <a:srcRect/>
          <a:stretch>
            <a:fillRect/>
          </a:stretch>
        </p:blipFill>
        <p:spPr bwMode="auto">
          <a:xfrm>
            <a:off x="2590800" y="2819400"/>
            <a:ext cx="2571750" cy="2428875"/>
          </a:xfrm>
          <a:prstGeom prst="rect">
            <a:avLst/>
          </a:prstGeom>
          <a:noFill/>
          <a:ln>
            <a:noFill/>
          </a:ln>
        </p:spPr>
      </p:pic>
    </p:spTree>
    <p:extLst>
      <p:ext uri="{BB962C8B-B14F-4D97-AF65-F5344CB8AC3E}">
        <p14:creationId xmlns:p14="http://schemas.microsoft.com/office/powerpoint/2010/main" val="1604836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61" descr="Description: integr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9701" y="3742669"/>
            <a:ext cx="95250" cy="3048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3"/>
          <p:cNvSpPr>
            <a:spLocks noChangeArrowheads="1"/>
          </p:cNvSpPr>
          <p:nvPr/>
        </p:nvSpPr>
        <p:spPr bwMode="auto">
          <a:xfrm rot="10800000" flipV="1">
            <a:off x="685800" y="-289204"/>
            <a:ext cx="6019799"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from the derivative</a:t>
            </a:r>
            <a:endPar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Consider the function on the right hand side (RHS)</a:t>
            </a:r>
            <a:b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f(x) = </a:t>
            </a:r>
            <a:r>
              <a:rPr kumimoji="0" lang="en-US"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cos</a:t>
            </a: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x ) + i sin( x )</a:t>
            </a:r>
            <a:b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Differentiate this function</a:t>
            </a:r>
            <a:b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f ' (x) = -sin( x ) + i </a:t>
            </a:r>
            <a:r>
              <a:rPr kumimoji="0" lang="en-US"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cos</a:t>
            </a: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x) = i f(x)</a:t>
            </a:r>
            <a:b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So, this function has the property that its derivative is i times the original function.</a:t>
            </a:r>
            <a:b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What other type of function has this property?</a:t>
            </a:r>
            <a:b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 function g(x) will have this property if</a:t>
            </a:r>
            <a:b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dg / dx = i g</a:t>
            </a:r>
            <a:b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This is a differential equation that can be solved with </a:t>
            </a:r>
            <a:r>
              <a:rPr kumimoji="0" lang="en-US"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seperation</a:t>
            </a: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of variables</a:t>
            </a:r>
            <a:b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(1/g) dg = i dx</a:t>
            </a:r>
            <a:b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lang="en-US" sz="1600" dirty="0">
              <a:solidFill>
                <a:srgbClr val="000000"/>
              </a:solidFill>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5"/>
          <p:cNvSpPr>
            <a:spLocks noChangeArrowheads="1"/>
          </p:cNvSpPr>
          <p:nvPr/>
        </p:nvSpPr>
        <p:spPr bwMode="auto">
          <a:xfrm>
            <a:off x="685799" y="3885087"/>
            <a:ext cx="5405004" cy="3262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br>
              <a:rPr kumimoji="0" lang="en-US" sz="13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sz="13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sz="13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ln</a:t>
            </a:r>
            <a:r>
              <a:rPr kumimoji="0" lang="en-US" sz="13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g | = i x + C</a:t>
            </a:r>
            <a:br>
              <a:rPr kumimoji="0" lang="en-US" sz="13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sz="13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 g | = </a:t>
            </a:r>
            <a:r>
              <a:rPr kumimoji="0" lang="en-US"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e</a:t>
            </a:r>
            <a:r>
              <a:rPr kumimoji="0" lang="en-US" b="0" i="0" u="none" strike="noStrike" cap="none" normalizeH="0" baseline="30000" dirty="0" err="1" smtClean="0">
                <a:ln>
                  <a:noFill/>
                </a:ln>
                <a:solidFill>
                  <a:srgbClr val="000000"/>
                </a:solidFill>
                <a:effectLst/>
                <a:latin typeface="Arial" pitchFamily="34" charset="0"/>
                <a:ea typeface="Times New Roman" pitchFamily="18" charset="0"/>
                <a:cs typeface="Arial" pitchFamily="34" charset="0"/>
              </a:rPr>
              <a:t>i</a:t>
            </a:r>
            <a:r>
              <a:rPr kumimoji="0" lang="en-US" b="0" i="0" u="none" strike="noStrike" cap="none" normalizeH="0" baseline="30000" dirty="0" smtClean="0">
                <a:ln>
                  <a:noFill/>
                </a:ln>
                <a:solidFill>
                  <a:srgbClr val="000000"/>
                </a:solidFill>
                <a:effectLst/>
                <a:latin typeface="Arial" pitchFamily="34" charset="0"/>
                <a:ea typeface="Times New Roman" pitchFamily="18" charset="0"/>
                <a:cs typeface="Arial" pitchFamily="34" charset="0"/>
              </a:rPr>
              <a:t> x + C</a:t>
            </a: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 </a:t>
            </a:r>
            <a:r>
              <a:rPr kumimoji="0" lang="en-US"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e</a:t>
            </a:r>
            <a:r>
              <a:rPr kumimoji="0" lang="en-US" b="0" i="0" u="none" strike="noStrike" cap="none" normalizeH="0" baseline="30000" dirty="0" err="1" smtClean="0">
                <a:ln>
                  <a:noFill/>
                </a:ln>
                <a:solidFill>
                  <a:srgbClr val="000000"/>
                </a:solidFill>
                <a:effectLst/>
                <a:latin typeface="Arial" pitchFamily="34" charset="0"/>
                <a:ea typeface="Times New Roman" pitchFamily="18" charset="0"/>
                <a:cs typeface="Arial" pitchFamily="34" charset="0"/>
              </a:rPr>
              <a:t>C</a:t>
            </a: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e</a:t>
            </a:r>
            <a:r>
              <a:rPr kumimoji="0" lang="en-US" b="0" i="0" u="none" strike="noStrike" cap="none" normalizeH="0" baseline="30000" dirty="0" err="1" smtClean="0">
                <a:ln>
                  <a:noFill/>
                </a:ln>
                <a:solidFill>
                  <a:srgbClr val="000000"/>
                </a:solidFill>
                <a:effectLst/>
                <a:latin typeface="Arial" pitchFamily="34" charset="0"/>
                <a:ea typeface="Times New Roman" pitchFamily="18" charset="0"/>
                <a:cs typeface="Arial" pitchFamily="34" charset="0"/>
              </a:rPr>
              <a:t>i</a:t>
            </a:r>
            <a:r>
              <a:rPr kumimoji="0" lang="en-US" b="0" i="0" u="none" strike="noStrike" cap="none" normalizeH="0" baseline="30000" dirty="0" smtClean="0">
                <a:ln>
                  <a:noFill/>
                </a:ln>
                <a:solidFill>
                  <a:srgbClr val="000000"/>
                </a:solidFill>
                <a:effectLst/>
                <a:latin typeface="Arial" pitchFamily="34" charset="0"/>
                <a:ea typeface="Times New Roman" pitchFamily="18" charset="0"/>
                <a:cs typeface="Arial" pitchFamily="34" charset="0"/>
              </a:rPr>
              <a:t> x</a:t>
            </a: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 g | = C</a:t>
            </a:r>
            <a:r>
              <a:rPr kumimoji="0" lang="en-US" b="0" i="0" u="none" strike="noStrike" cap="none" normalizeH="0" baseline="-30000" dirty="0" smtClean="0">
                <a:ln>
                  <a:noFill/>
                </a:ln>
                <a:solidFill>
                  <a:srgbClr val="000000"/>
                </a:solidFill>
                <a:effectLst/>
                <a:latin typeface="Arial" pitchFamily="34" charset="0"/>
                <a:ea typeface="Times New Roman" pitchFamily="18" charset="0"/>
                <a:cs typeface="Arial" pitchFamily="34" charset="0"/>
              </a:rPr>
              <a:t>2</a:t>
            </a: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e</a:t>
            </a:r>
            <a:r>
              <a:rPr kumimoji="0" lang="en-US" b="0" i="0" u="none" strike="noStrike" cap="none" normalizeH="0" baseline="30000" dirty="0" err="1" smtClean="0">
                <a:ln>
                  <a:noFill/>
                </a:ln>
                <a:solidFill>
                  <a:srgbClr val="000000"/>
                </a:solidFill>
                <a:effectLst/>
                <a:latin typeface="Arial" pitchFamily="34" charset="0"/>
                <a:ea typeface="Times New Roman" pitchFamily="18" charset="0"/>
                <a:cs typeface="Arial" pitchFamily="34" charset="0"/>
              </a:rPr>
              <a:t>i</a:t>
            </a:r>
            <a:r>
              <a:rPr kumimoji="0" lang="en-US" b="0" i="0" u="none" strike="noStrike" cap="none" normalizeH="0" baseline="30000" dirty="0" smtClean="0">
                <a:ln>
                  <a:noFill/>
                </a:ln>
                <a:solidFill>
                  <a:srgbClr val="000000"/>
                </a:solidFill>
                <a:effectLst/>
                <a:latin typeface="Arial" pitchFamily="34" charset="0"/>
                <a:ea typeface="Times New Roman" pitchFamily="18" charset="0"/>
                <a:cs typeface="Arial" pitchFamily="34" charset="0"/>
              </a:rPr>
              <a:t> x</a:t>
            </a: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g = C</a:t>
            </a:r>
            <a:r>
              <a:rPr kumimoji="0" lang="en-US" b="0" i="0" u="none" strike="noStrike" cap="none" normalizeH="0" baseline="-30000" dirty="0" smtClean="0">
                <a:ln>
                  <a:noFill/>
                </a:ln>
                <a:solidFill>
                  <a:srgbClr val="000000"/>
                </a:solidFill>
                <a:effectLst/>
                <a:latin typeface="Arial" pitchFamily="34" charset="0"/>
                <a:ea typeface="Times New Roman" pitchFamily="18" charset="0"/>
                <a:cs typeface="Arial" pitchFamily="34" charset="0"/>
              </a:rPr>
              <a:t>3</a:t>
            </a: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e</a:t>
            </a:r>
            <a:r>
              <a:rPr kumimoji="0" lang="en-US" b="0" i="0" u="none" strike="noStrike" cap="none" normalizeH="0" baseline="30000" dirty="0" err="1" smtClean="0">
                <a:ln>
                  <a:noFill/>
                </a:ln>
                <a:solidFill>
                  <a:srgbClr val="000000"/>
                </a:solidFill>
                <a:effectLst/>
                <a:latin typeface="Arial" pitchFamily="34" charset="0"/>
                <a:ea typeface="Times New Roman" pitchFamily="18" charset="0"/>
                <a:cs typeface="Arial" pitchFamily="34" charset="0"/>
              </a:rPr>
              <a:t>i</a:t>
            </a:r>
            <a:r>
              <a:rPr kumimoji="0" lang="en-US" b="0" i="0" u="none" strike="noStrike" cap="none" normalizeH="0" baseline="30000" dirty="0" smtClean="0">
                <a:ln>
                  <a:noFill/>
                </a:ln>
                <a:solidFill>
                  <a:srgbClr val="000000"/>
                </a:solidFill>
                <a:effectLst/>
                <a:latin typeface="Arial" pitchFamily="34" charset="0"/>
                <a:ea typeface="Times New Roman" pitchFamily="18" charset="0"/>
                <a:cs typeface="Arial" pitchFamily="34" charset="0"/>
              </a:rPr>
              <a:t> x</a:t>
            </a: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So we need to determine what value (if any) of the constant C</a:t>
            </a:r>
            <a:r>
              <a:rPr kumimoji="0" lang="en-US" b="0" i="0" u="none" strike="noStrike" cap="none" normalizeH="0" baseline="-30000" dirty="0" smtClean="0">
                <a:ln>
                  <a:noFill/>
                </a:ln>
                <a:solidFill>
                  <a:srgbClr val="000000"/>
                </a:solidFill>
                <a:effectLst/>
                <a:latin typeface="Arial" pitchFamily="34" charset="0"/>
                <a:ea typeface="Times New Roman" pitchFamily="18" charset="0"/>
                <a:cs typeface="Arial" pitchFamily="34" charset="0"/>
              </a:rPr>
              <a:t>3</a:t>
            </a: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makes g(x) = f(x).</a:t>
            </a:r>
            <a:b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If we set x=0 and evaluate f(x) and g(x), we get</a:t>
            </a:r>
            <a:b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f(x) = </a:t>
            </a:r>
            <a:r>
              <a:rPr kumimoji="0" lang="en-US"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cos</a:t>
            </a: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( 0 ) + i sin( 0 ) = 1</a:t>
            </a:r>
            <a:b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rot="10800000" flipH="1" flipV="1">
            <a:off x="1181681" y="3745616"/>
            <a:ext cx="5098399" cy="646331"/>
          </a:xfrm>
          <a:prstGeom prst="rect">
            <a:avLst/>
          </a:prstGeom>
        </p:spPr>
        <p:txBody>
          <a:bodyPr wrap="square">
            <a:spAutoFit/>
          </a:bodyPr>
          <a:lstStyle/>
          <a:p>
            <a:pPr fontAlgn="base">
              <a:spcBef>
                <a:spcPct val="0"/>
              </a:spcBef>
              <a:spcAft>
                <a:spcPct val="0"/>
              </a:spcAft>
            </a:pPr>
            <a:r>
              <a:rPr lang="en-US" sz="1300" dirty="0">
                <a:solidFill>
                  <a:srgbClr val="000000"/>
                </a:solidFill>
                <a:latin typeface="Arial" pitchFamily="34" charset="0"/>
                <a:ea typeface="Times New Roman" pitchFamily="18" charset="0"/>
                <a:cs typeface="Arial" pitchFamily="34" charset="0"/>
              </a:rPr>
              <a:t>1/g) dg </a:t>
            </a:r>
            <a:r>
              <a:rPr kumimoji="0" 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lvl="0" fontAlgn="base">
              <a:spcBef>
                <a:spcPct val="0"/>
              </a:spcBef>
              <a:spcAft>
                <a:spcPct val="0"/>
              </a:spcAft>
            </a:pPr>
            <a:endParaRPr lang="en-US"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184443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9"/>
          <p:cNvSpPr>
            <a:spLocks noChangeArrowheads="1"/>
          </p:cNvSpPr>
          <p:nvPr/>
        </p:nvSpPr>
        <p:spPr bwMode="auto">
          <a:xfrm>
            <a:off x="369708" y="228600"/>
            <a:ext cx="20574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Angles</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pic>
        <p:nvPicPr>
          <p:cNvPr id="8220" name="Picture 227" descr="Description: https://upload.wikimedia.org/wikipedia/commons/thumb/a/a2/Trigonometric_function_quadrant_sign.svg/220px-Trigonometric_function_quadrant_sign.svg.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685800"/>
            <a:ext cx="3505200" cy="3505200"/>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30"/>
          <p:cNvSpPr>
            <a:spLocks noChangeArrowheads="1"/>
          </p:cNvSpPr>
          <p:nvPr/>
        </p:nvSpPr>
        <p:spPr bwMode="auto">
          <a:xfrm>
            <a:off x="390490" y="4568953"/>
            <a:ext cx="8448707" cy="18466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900" dirty="0">
              <a:solidFill>
                <a:srgbClr val="222222"/>
              </a:solidFill>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Signs of trigonometric functions in each quadrant. </a:t>
            </a:r>
          </a:p>
          <a:p>
            <a:pPr marL="0" marR="0" lvl="0" indent="0" algn="l" defTabSz="914400" rtl="0" eaLnBrk="1" fontAlgn="base" latinLnBrk="0" hangingPunct="1">
              <a:lnSpc>
                <a:spcPct val="100000"/>
              </a:lnSpc>
              <a:spcBef>
                <a:spcPct val="0"/>
              </a:spcBef>
              <a:spcAft>
                <a:spcPct val="0"/>
              </a:spcAft>
              <a:buClrTx/>
              <a:buSzTx/>
              <a:buFontTx/>
              <a:buNone/>
              <a:tabLst/>
            </a:pPr>
            <a:r>
              <a:rPr lang="en-US" sz="2400" dirty="0">
                <a:solidFill>
                  <a:srgbClr val="222222"/>
                </a:solidFill>
                <a:latin typeface="Arial" pitchFamily="34" charset="0"/>
                <a:ea typeface="Times New Roman" pitchFamily="18" charset="0"/>
                <a:cs typeface="Arial" pitchFamily="34" charset="0"/>
              </a:rPr>
              <a:t> </a:t>
            </a:r>
            <a:r>
              <a:rPr lang="en-US" sz="2400" dirty="0" smtClean="0">
                <a:solidFill>
                  <a:srgbClr val="222222"/>
                </a:solidFill>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The basic functions ('</a:t>
            </a:r>
            <a:r>
              <a:rPr kumimoji="0" lang="en-US" sz="2400" b="1"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All'</a:t>
            </a:r>
            <a:r>
              <a:rPr kumimoji="0" lang="en-US" sz="24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a:t>
            </a:r>
            <a:r>
              <a:rPr kumimoji="0" lang="en-US" sz="2400" b="0" i="0" u="none" strike="noStrike" cap="none" normalizeH="0" baseline="0" dirty="0" smtClean="0">
                <a:ln>
                  <a:noFill/>
                </a:ln>
                <a:solidFill>
                  <a:srgbClr val="222222"/>
                </a:solidFill>
                <a:effectLst/>
                <a:latin typeface="Calibri"/>
                <a:ea typeface="Times New Roman" pitchFamily="18" charset="0"/>
                <a:cs typeface="Arial" pitchFamily="34" charset="0"/>
              </a:rPr>
              <a:t> </a:t>
            </a:r>
            <a:r>
              <a:rPr kumimoji="0" lang="en-US" sz="2400" b="1"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s</a:t>
            </a:r>
            <a:r>
              <a:rPr kumimoji="0" lang="en-US" sz="24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in,</a:t>
            </a:r>
            <a:r>
              <a:rPr kumimoji="0" lang="en-US" sz="2400" b="0" i="0" u="none" strike="noStrike" cap="none" normalizeH="0" baseline="0" dirty="0" smtClean="0">
                <a:ln>
                  <a:noFill/>
                </a:ln>
                <a:solidFill>
                  <a:srgbClr val="222222"/>
                </a:solidFill>
                <a:effectLst/>
                <a:latin typeface="Calibri"/>
                <a:ea typeface="Times New Roman" pitchFamily="18" charset="0"/>
                <a:cs typeface="Arial" pitchFamily="34" charset="0"/>
              </a:rPr>
              <a:t> </a:t>
            </a:r>
            <a:r>
              <a:rPr kumimoji="0" lang="en-US" sz="2400" b="1"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t</a:t>
            </a:r>
            <a:r>
              <a:rPr kumimoji="0" lang="en-US" sz="24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an,</a:t>
            </a:r>
            <a:r>
              <a:rPr kumimoji="0" lang="en-US" sz="2400" b="0" i="0" u="none" strike="noStrike" cap="none" normalizeH="0" baseline="0" dirty="0" smtClean="0">
                <a:ln>
                  <a:noFill/>
                </a:ln>
                <a:solidFill>
                  <a:srgbClr val="222222"/>
                </a:solidFill>
                <a:effectLst/>
                <a:latin typeface="Calibri"/>
                <a:ea typeface="Times New Roman" pitchFamily="18" charset="0"/>
                <a:cs typeface="Arial" pitchFamily="34" charset="0"/>
              </a:rPr>
              <a:t> </a:t>
            </a:r>
            <a:r>
              <a:rPr kumimoji="0" lang="en-US" sz="2400" b="1" i="0" u="none" strike="noStrike" cap="none" normalizeH="0" baseline="0" dirty="0" err="1" smtClean="0">
                <a:ln>
                  <a:noFill/>
                </a:ln>
                <a:solidFill>
                  <a:srgbClr val="222222"/>
                </a:solidFill>
                <a:effectLst/>
                <a:latin typeface="Arial" pitchFamily="34" charset="0"/>
                <a:ea typeface="Times New Roman" pitchFamily="18" charset="0"/>
                <a:cs typeface="Arial" pitchFamily="34" charset="0"/>
              </a:rPr>
              <a:t>c</a:t>
            </a:r>
            <a:r>
              <a:rPr kumimoji="0" lang="en-US" sz="2400" b="0" i="0" u="none" strike="noStrike" cap="none" normalizeH="0" baseline="0" dirty="0" err="1" smtClean="0">
                <a:ln>
                  <a:noFill/>
                </a:ln>
                <a:solidFill>
                  <a:srgbClr val="222222"/>
                </a:solidFill>
                <a:effectLst/>
                <a:latin typeface="Arial" pitchFamily="34" charset="0"/>
                <a:ea typeface="Times New Roman" pitchFamily="18" charset="0"/>
                <a:cs typeface="Arial" pitchFamily="34" charset="0"/>
              </a:rPr>
              <a:t>os</a:t>
            </a:r>
            <a:r>
              <a:rPr kumimoji="0" lang="en-US" sz="24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which are positive from quadrants I to IV.</a:t>
            </a:r>
            <a:r>
              <a:rPr kumimoji="0" lang="en-US" sz="2400" b="0" i="0" u="none" strike="noStrike" cap="none" normalizeH="0" baseline="0" dirty="0" smtClean="0">
                <a:ln>
                  <a:noFill/>
                </a:ln>
                <a:solidFill>
                  <a:srgbClr val="222222"/>
                </a:solidFill>
                <a:effectLst/>
                <a:latin typeface="Calibri"/>
                <a:ea typeface="Times New Roman" pitchFamily="18" charset="0"/>
                <a:cs typeface="Arial" pitchFamily="34" charset="0"/>
              </a:rPr>
              <a:t> </a:t>
            </a:r>
            <a:r>
              <a:rPr kumimoji="0" lang="en-US" sz="24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This is a variation on the mnemonic "</a:t>
            </a:r>
            <a:r>
              <a:rPr kumimoji="0" lang="en-US" sz="2400"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4" tooltip="All Students Take Calculus"/>
              </a:rPr>
              <a:t>All Students Take Calculus</a:t>
            </a:r>
            <a:r>
              <a:rPr kumimoji="0" lang="en-US" sz="24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222926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descr="{\displaystyle \sin \theta ={\frac {\text{opposite}}{\text{hypotenuse}}}.}"/>
          <p:cNvSpPr>
            <a:spLocks noChangeAspect="1" noChangeArrowheads="1"/>
          </p:cNvSpPr>
          <p:nvPr/>
        </p:nvSpPr>
        <p:spPr bwMode="auto">
          <a:xfrm>
            <a:off x="0" y="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US"/>
          </a:p>
        </p:txBody>
      </p:sp>
      <p:sp>
        <p:nvSpPr>
          <p:cNvPr id="3" name="Rectangle 2" descr="{\displaystyle \cos \theta ={\frac {\text{adjacent}}{\text{hypotenuse}}}.}"/>
          <p:cNvSpPr>
            <a:spLocks noChangeAspect="1" noChangeArrowheads="1"/>
          </p:cNvSpPr>
          <p:nvPr/>
        </p:nvSpPr>
        <p:spPr bwMode="auto">
          <a:xfrm>
            <a:off x="0" y="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US"/>
          </a:p>
        </p:txBody>
      </p:sp>
      <p:sp>
        <p:nvSpPr>
          <p:cNvPr id="4" name="Rectangle 3"/>
          <p:cNvSpPr>
            <a:spLocks noChangeArrowheads="1"/>
          </p:cNvSpPr>
          <p:nvPr/>
        </p:nvSpPr>
        <p:spPr bwMode="auto">
          <a:xfrm rot="10800000" flipV="1">
            <a:off x="304800" y="-200"/>
            <a:ext cx="7924800" cy="281646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6023"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Trigonometric functions</a:t>
            </a:r>
            <a:r>
              <a:rPr kumimoji="0" lang="en-US" b="0" i="0" u="none" strike="noStrike" cap="none" normalizeH="0" baseline="0" dirty="0" smtClean="0">
                <a:ln>
                  <a:noFill/>
                </a:ln>
                <a:solidFill>
                  <a:srgbClr val="54595D"/>
                </a:solidFill>
                <a:effectLst/>
                <a:latin typeface="Arial" pitchFamily="34" charset="0"/>
                <a:ea typeface="Times New Roman" pitchFamily="18" charset="0"/>
                <a:cs typeface="Arial" pitchFamily="34" charset="0"/>
              </a:rPr>
              <a:t>[</a:t>
            </a:r>
            <a:r>
              <a:rPr kumimoji="0" lang="en-US"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2" tooltip="Edit section: Trigonometric functions"/>
              </a:rPr>
              <a:t>edit</a:t>
            </a:r>
            <a:r>
              <a:rPr kumimoji="0" lang="en-US" b="0" i="0" u="none" strike="noStrike" cap="none" normalizeH="0" baseline="0" dirty="0" smtClean="0">
                <a:ln>
                  <a:noFill/>
                </a:ln>
                <a:solidFill>
                  <a:srgbClr val="54595D"/>
                </a:solidFill>
                <a:effectLst/>
                <a:latin typeface="Arial" pitchFamily="34" charset="0"/>
                <a:ea typeface="Times New Roman" pitchFamily="18" charset="0"/>
                <a:cs typeface="Arial" pitchFamily="34" charset="0"/>
              </a:rPr>
              <a:t>]</a:t>
            </a:r>
            <a:endPar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The functions</a:t>
            </a:r>
            <a:r>
              <a:rPr kumimoji="0" lang="en-US" b="0" i="0" u="none" strike="noStrike" cap="none" normalizeH="0" baseline="0" dirty="0" smtClean="0">
                <a:ln>
                  <a:noFill/>
                </a:ln>
                <a:solidFill>
                  <a:srgbClr val="222222"/>
                </a:solidFill>
                <a:effectLst/>
                <a:latin typeface="Calibri"/>
                <a:ea typeface="Times New Roman" pitchFamily="18" charset="0"/>
                <a:cs typeface="Arial" pitchFamily="34" charset="0"/>
              </a:rPr>
              <a:t> </a:t>
            </a:r>
            <a:r>
              <a:rPr kumimoji="0" lang="en-US"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3" tooltip="Sine"/>
              </a:rPr>
              <a:t>sine</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a:t>
            </a:r>
            <a:r>
              <a:rPr kumimoji="0" lang="en-US" b="0" i="0" u="none" strike="noStrike" cap="none" normalizeH="0" baseline="0" dirty="0" smtClean="0">
                <a:ln>
                  <a:noFill/>
                </a:ln>
                <a:solidFill>
                  <a:srgbClr val="222222"/>
                </a:solidFill>
                <a:effectLst/>
                <a:latin typeface="Calibri"/>
                <a:ea typeface="Times New Roman" pitchFamily="18" charset="0"/>
                <a:cs typeface="Arial" pitchFamily="34" charset="0"/>
              </a:rPr>
              <a:t> </a:t>
            </a:r>
            <a:r>
              <a:rPr kumimoji="0" lang="en-US"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4" tooltip="Cosine"/>
              </a:rPr>
              <a:t>cosine</a:t>
            </a:r>
            <a:r>
              <a:rPr kumimoji="0" lang="en-US" b="0" i="0" u="none" strike="noStrike" cap="none" normalizeH="0" baseline="0" dirty="0" smtClean="0">
                <a:ln>
                  <a:noFill/>
                </a:ln>
                <a:solidFill>
                  <a:srgbClr val="222222"/>
                </a:solidFill>
                <a:effectLst/>
                <a:latin typeface="Calibri"/>
                <a:ea typeface="Times New Roman" pitchFamily="18" charset="0"/>
                <a:cs typeface="Arial" pitchFamily="34" charset="0"/>
              </a:rPr>
              <a:t> </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and</a:t>
            </a:r>
            <a:r>
              <a:rPr kumimoji="0" lang="en-US" b="0" i="0" u="none" strike="noStrike" cap="none" normalizeH="0" baseline="0" dirty="0" smtClean="0">
                <a:ln>
                  <a:noFill/>
                </a:ln>
                <a:solidFill>
                  <a:srgbClr val="222222"/>
                </a:solidFill>
                <a:effectLst/>
                <a:latin typeface="Calibri"/>
                <a:ea typeface="Times New Roman" pitchFamily="18" charset="0"/>
                <a:cs typeface="Arial" pitchFamily="34" charset="0"/>
              </a:rPr>
              <a:t> </a:t>
            </a:r>
            <a:r>
              <a:rPr kumimoji="0" lang="en-US"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5" tooltip="Trigonometric functions"/>
              </a:rPr>
              <a:t>tangent</a:t>
            </a:r>
            <a:r>
              <a:rPr kumimoji="0" lang="en-US" b="0" i="0" u="none" strike="noStrike" cap="none" normalizeH="0" baseline="0" dirty="0" smtClean="0">
                <a:ln>
                  <a:noFill/>
                </a:ln>
                <a:solidFill>
                  <a:srgbClr val="222222"/>
                </a:solidFill>
                <a:effectLst/>
                <a:latin typeface="Calibri"/>
                <a:ea typeface="Times New Roman" pitchFamily="18" charset="0"/>
                <a:cs typeface="Arial" pitchFamily="34" charset="0"/>
              </a:rPr>
              <a:t> </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of an angle are sometimes referred to as the</a:t>
            </a:r>
            <a:r>
              <a:rPr kumimoji="0" lang="en-US" b="0" i="0" u="none" strike="noStrike" cap="none" normalizeH="0" baseline="0" dirty="0" smtClean="0">
                <a:ln>
                  <a:noFill/>
                </a:ln>
                <a:solidFill>
                  <a:srgbClr val="222222"/>
                </a:solidFill>
                <a:effectLst/>
                <a:latin typeface="Calibri"/>
                <a:ea typeface="Times New Roman" pitchFamily="18" charset="0"/>
                <a:cs typeface="Arial" pitchFamily="34" charset="0"/>
              </a:rPr>
              <a:t> </a:t>
            </a:r>
            <a:r>
              <a:rPr kumimoji="0" lang="en-US" b="0" i="1"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primary</a:t>
            </a:r>
            <a:r>
              <a:rPr kumimoji="0" lang="en-US" b="0" i="0" u="none" strike="noStrike" cap="none" normalizeH="0" baseline="0" dirty="0" smtClean="0">
                <a:ln>
                  <a:noFill/>
                </a:ln>
                <a:solidFill>
                  <a:srgbClr val="222222"/>
                </a:solidFill>
                <a:effectLst/>
                <a:latin typeface="Calibri"/>
                <a:ea typeface="Times New Roman" pitchFamily="18" charset="0"/>
                <a:cs typeface="Arial" pitchFamily="34" charset="0"/>
              </a:rPr>
              <a:t> </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or</a:t>
            </a:r>
            <a:r>
              <a:rPr kumimoji="0" lang="en-US" b="0" i="0" u="none" strike="noStrike" cap="none" normalizeH="0" baseline="0" dirty="0" smtClean="0">
                <a:ln>
                  <a:noFill/>
                </a:ln>
                <a:solidFill>
                  <a:srgbClr val="222222"/>
                </a:solidFill>
                <a:effectLst/>
                <a:latin typeface="Calibri"/>
                <a:ea typeface="Times New Roman" pitchFamily="18" charset="0"/>
                <a:cs typeface="Arial" pitchFamily="34" charset="0"/>
              </a:rPr>
              <a:t> </a:t>
            </a:r>
            <a:r>
              <a:rPr kumimoji="0" lang="en-US" b="0" i="1"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basic</a:t>
            </a:r>
            <a:r>
              <a:rPr kumimoji="0" lang="en-US" b="0" i="0" u="none" strike="noStrike" cap="none" normalizeH="0" baseline="0" dirty="0" smtClean="0">
                <a:ln>
                  <a:noFill/>
                </a:ln>
                <a:solidFill>
                  <a:srgbClr val="222222"/>
                </a:solidFill>
                <a:effectLst/>
                <a:latin typeface="Calibri"/>
                <a:ea typeface="Times New Roman" pitchFamily="18" charset="0"/>
                <a:cs typeface="Arial" pitchFamily="34" charset="0"/>
              </a:rPr>
              <a:t> </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trigonometric functions. Their usual abbreviations are</a:t>
            </a:r>
            <a:r>
              <a:rPr kumimoji="0" lang="en-US" b="0" i="0" u="none" strike="noStrike" cap="none" normalizeH="0" baseline="0" dirty="0" smtClean="0">
                <a:ln>
                  <a:noFill/>
                </a:ln>
                <a:solidFill>
                  <a:srgbClr val="222222"/>
                </a:solidFill>
                <a:effectLst/>
                <a:latin typeface="Calibri"/>
                <a:ea typeface="Times New Roman" pitchFamily="18" charset="0"/>
                <a:cs typeface="Arial" pitchFamily="34" charset="0"/>
              </a:rPr>
              <a:t> </a:t>
            </a:r>
            <a:r>
              <a:rPr kumimoji="0" lang="en-US" b="0" i="0" u="none" strike="noStrike" cap="none" normalizeH="0" baseline="0" dirty="0" smtClean="0">
                <a:ln>
                  <a:noFill/>
                </a:ln>
                <a:solidFill>
                  <a:srgbClr val="222222"/>
                </a:solidFill>
                <a:effectLst/>
                <a:latin typeface="Calibri" pitchFamily="34" charset="0"/>
                <a:ea typeface="Times New Roman" pitchFamily="18" charset="0"/>
                <a:cs typeface="Times New Roman" pitchFamily="18" charset="0"/>
              </a:rPr>
              <a:t>sin(</a:t>
            </a:r>
            <a:r>
              <a:rPr kumimoji="0" lang="en-US" b="0" i="1" u="none" strike="noStrike" cap="none" normalizeH="0" baseline="0" dirty="0" smtClean="0">
                <a:ln>
                  <a:noFill/>
                </a:ln>
                <a:solidFill>
                  <a:srgbClr val="222222"/>
                </a:solidFill>
                <a:effectLst/>
                <a:latin typeface="Calibri" pitchFamily="34" charset="0"/>
                <a:ea typeface="Times New Roman" pitchFamily="18" charset="0"/>
                <a:cs typeface="Times New Roman" pitchFamily="18" charset="0"/>
              </a:rPr>
              <a:t>θ</a:t>
            </a:r>
            <a:r>
              <a:rPr kumimoji="0" lang="en-US" b="0" i="0" u="none" strike="noStrike" cap="none" normalizeH="0" baseline="0" dirty="0" smtClean="0">
                <a:ln>
                  <a:noFill/>
                </a:ln>
                <a:solidFill>
                  <a:srgbClr val="222222"/>
                </a:solidFill>
                <a:effectLst/>
                <a:latin typeface="Calibri" pitchFamily="34" charset="0"/>
                <a:ea typeface="Times New Roman" pitchFamily="18" charset="0"/>
                <a:cs typeface="Times New Roman" pitchFamily="18" charset="0"/>
              </a:rPr>
              <a:t>)</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a:t>
            </a:r>
            <a:r>
              <a:rPr kumimoji="0" lang="en-US" b="0" i="0" u="none" strike="noStrike" cap="none" normalizeH="0" baseline="0" dirty="0" smtClean="0">
                <a:ln>
                  <a:noFill/>
                </a:ln>
                <a:solidFill>
                  <a:srgbClr val="222222"/>
                </a:solidFill>
                <a:effectLst/>
                <a:latin typeface="Calibri"/>
                <a:ea typeface="Times New Roman" pitchFamily="18" charset="0"/>
                <a:cs typeface="Arial" pitchFamily="34" charset="0"/>
              </a:rPr>
              <a:t> </a:t>
            </a:r>
            <a:r>
              <a:rPr kumimoji="0" lang="en-US" b="0" i="0" u="none" strike="noStrike" cap="none" normalizeH="0" baseline="0" dirty="0" err="1" smtClean="0">
                <a:ln>
                  <a:noFill/>
                </a:ln>
                <a:solidFill>
                  <a:srgbClr val="222222"/>
                </a:solidFill>
                <a:effectLst/>
                <a:latin typeface="Calibri" pitchFamily="34" charset="0"/>
                <a:ea typeface="Times New Roman" pitchFamily="18" charset="0"/>
                <a:cs typeface="Times New Roman" pitchFamily="18" charset="0"/>
              </a:rPr>
              <a:t>cos</a:t>
            </a:r>
            <a:r>
              <a:rPr kumimoji="0" lang="en-US" b="0" i="0" u="none" strike="noStrike" cap="none" normalizeH="0" baseline="0" dirty="0" smtClean="0">
                <a:ln>
                  <a:noFill/>
                </a:ln>
                <a:solidFill>
                  <a:srgbClr val="222222"/>
                </a:solidFill>
                <a:effectLst/>
                <a:latin typeface="Calibri" pitchFamily="34" charset="0"/>
                <a:ea typeface="Times New Roman" pitchFamily="18" charset="0"/>
                <a:cs typeface="Times New Roman" pitchFamily="18" charset="0"/>
              </a:rPr>
              <a:t>(</a:t>
            </a:r>
            <a:r>
              <a:rPr kumimoji="0" lang="en-US" b="0" i="1" u="none" strike="noStrike" cap="none" normalizeH="0" baseline="0" dirty="0" smtClean="0">
                <a:ln>
                  <a:noFill/>
                </a:ln>
                <a:solidFill>
                  <a:srgbClr val="222222"/>
                </a:solidFill>
                <a:effectLst/>
                <a:latin typeface="Calibri" pitchFamily="34" charset="0"/>
                <a:ea typeface="Times New Roman" pitchFamily="18" charset="0"/>
                <a:cs typeface="Times New Roman" pitchFamily="18" charset="0"/>
              </a:rPr>
              <a:t>θ</a:t>
            </a:r>
            <a:r>
              <a:rPr kumimoji="0" lang="en-US" b="0" i="0" u="none" strike="noStrike" cap="none" normalizeH="0" baseline="0" dirty="0" smtClean="0">
                <a:ln>
                  <a:noFill/>
                </a:ln>
                <a:solidFill>
                  <a:srgbClr val="222222"/>
                </a:solidFill>
                <a:effectLst/>
                <a:latin typeface="Calibri" pitchFamily="34" charset="0"/>
                <a:ea typeface="Times New Roman" pitchFamily="18" charset="0"/>
                <a:cs typeface="Times New Roman" pitchFamily="18" charset="0"/>
              </a:rPr>
              <a:t>)</a:t>
            </a:r>
            <a:r>
              <a:rPr kumimoji="0" lang="en-US" b="0" i="0" u="none" strike="noStrike" cap="none" normalizeH="0" baseline="0" dirty="0" smtClean="0">
                <a:ln>
                  <a:noFill/>
                </a:ln>
                <a:solidFill>
                  <a:srgbClr val="222222"/>
                </a:solidFill>
                <a:effectLst/>
                <a:latin typeface="Calibri"/>
                <a:ea typeface="Times New Roman" pitchFamily="18" charset="0"/>
                <a:cs typeface="Arial" pitchFamily="34" charset="0"/>
              </a:rPr>
              <a:t> </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and</a:t>
            </a:r>
            <a:r>
              <a:rPr kumimoji="0" lang="en-US" b="0" i="0" u="none" strike="noStrike" cap="none" normalizeH="0" baseline="0" dirty="0" smtClean="0">
                <a:ln>
                  <a:noFill/>
                </a:ln>
                <a:solidFill>
                  <a:srgbClr val="222222"/>
                </a:solidFill>
                <a:effectLst/>
                <a:latin typeface="Calibri"/>
                <a:ea typeface="Times New Roman" pitchFamily="18" charset="0"/>
                <a:cs typeface="Arial" pitchFamily="34" charset="0"/>
              </a:rPr>
              <a:t> </a:t>
            </a:r>
            <a:r>
              <a:rPr kumimoji="0" lang="en-US" b="0" i="0" u="none" strike="noStrike" cap="none" normalizeH="0" baseline="0" dirty="0" smtClean="0">
                <a:ln>
                  <a:noFill/>
                </a:ln>
                <a:solidFill>
                  <a:srgbClr val="222222"/>
                </a:solidFill>
                <a:effectLst/>
                <a:latin typeface="Calibri" pitchFamily="34" charset="0"/>
                <a:ea typeface="Times New Roman" pitchFamily="18" charset="0"/>
                <a:cs typeface="Times New Roman" pitchFamily="18" charset="0"/>
              </a:rPr>
              <a:t>tan(</a:t>
            </a:r>
            <a:r>
              <a:rPr kumimoji="0" lang="en-US" b="0" i="1" u="none" strike="noStrike" cap="none" normalizeH="0" baseline="0" dirty="0" smtClean="0">
                <a:ln>
                  <a:noFill/>
                </a:ln>
                <a:solidFill>
                  <a:srgbClr val="222222"/>
                </a:solidFill>
                <a:effectLst/>
                <a:latin typeface="Calibri" pitchFamily="34" charset="0"/>
                <a:ea typeface="Times New Roman" pitchFamily="18" charset="0"/>
                <a:cs typeface="Times New Roman" pitchFamily="18" charset="0"/>
              </a:rPr>
              <a:t>θ</a:t>
            </a:r>
            <a:r>
              <a:rPr kumimoji="0" lang="en-US" b="0" i="0" u="none" strike="noStrike" cap="none" normalizeH="0" baseline="0" dirty="0" smtClean="0">
                <a:ln>
                  <a:noFill/>
                </a:ln>
                <a:solidFill>
                  <a:srgbClr val="222222"/>
                </a:solidFill>
                <a:effectLst/>
                <a:latin typeface="Calibri" pitchFamily="34" charset="0"/>
                <a:ea typeface="Times New Roman" pitchFamily="18" charset="0"/>
                <a:cs typeface="Times New Roman" pitchFamily="18" charset="0"/>
              </a:rPr>
              <a:t>)</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respectively, where</a:t>
            </a:r>
            <a:r>
              <a:rPr kumimoji="0" lang="en-US" b="0" i="0" u="none" strike="noStrike" cap="none" normalizeH="0" baseline="0" dirty="0" smtClean="0">
                <a:ln>
                  <a:noFill/>
                </a:ln>
                <a:solidFill>
                  <a:srgbClr val="222222"/>
                </a:solidFill>
                <a:effectLst/>
                <a:latin typeface="Calibri"/>
                <a:ea typeface="Times New Roman" pitchFamily="18" charset="0"/>
                <a:cs typeface="Arial" pitchFamily="34" charset="0"/>
              </a:rPr>
              <a:t> </a:t>
            </a:r>
            <a:r>
              <a:rPr kumimoji="0" lang="en-US" b="0" i="1" u="none" strike="noStrike" cap="none" normalizeH="0" baseline="0" dirty="0" smtClean="0">
                <a:ln>
                  <a:noFill/>
                </a:ln>
                <a:solidFill>
                  <a:srgbClr val="222222"/>
                </a:solidFill>
                <a:effectLst/>
                <a:latin typeface="Calibri" pitchFamily="34" charset="0"/>
                <a:ea typeface="Times New Roman" pitchFamily="18" charset="0"/>
                <a:cs typeface="Times New Roman" pitchFamily="18" charset="0"/>
              </a:rPr>
              <a:t>θ</a:t>
            </a:r>
            <a:r>
              <a:rPr kumimoji="0" lang="en-US" b="0" i="0" u="none" strike="noStrike" cap="none" normalizeH="0" baseline="0" dirty="0" smtClean="0">
                <a:ln>
                  <a:noFill/>
                </a:ln>
                <a:solidFill>
                  <a:srgbClr val="222222"/>
                </a:solidFill>
                <a:effectLst/>
                <a:latin typeface="Calibri"/>
                <a:ea typeface="Times New Roman" pitchFamily="18" charset="0"/>
                <a:cs typeface="Arial" pitchFamily="34" charset="0"/>
              </a:rPr>
              <a:t> </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denotes the angle. The parentheses around the argument of the functions are often omitted, e.g.,</a:t>
            </a:r>
            <a:r>
              <a:rPr kumimoji="0" lang="en-US" b="0" i="0" u="none" strike="noStrike" cap="none" normalizeH="0" baseline="0" dirty="0" smtClean="0">
                <a:ln>
                  <a:noFill/>
                </a:ln>
                <a:solidFill>
                  <a:srgbClr val="222222"/>
                </a:solidFill>
                <a:effectLst/>
                <a:latin typeface="Calibri"/>
                <a:ea typeface="Times New Roman" pitchFamily="18" charset="0"/>
                <a:cs typeface="Arial" pitchFamily="34" charset="0"/>
              </a:rPr>
              <a:t> </a:t>
            </a:r>
            <a:r>
              <a:rPr kumimoji="0" lang="en-US" b="0" i="0" u="none" strike="noStrike" cap="none" normalizeH="0" baseline="0" dirty="0" smtClean="0">
                <a:ln>
                  <a:noFill/>
                </a:ln>
                <a:solidFill>
                  <a:srgbClr val="222222"/>
                </a:solidFill>
                <a:effectLst/>
                <a:latin typeface="Calibri" pitchFamily="34" charset="0"/>
                <a:ea typeface="Times New Roman" pitchFamily="18" charset="0"/>
                <a:cs typeface="Times New Roman" pitchFamily="18" charset="0"/>
              </a:rPr>
              <a:t>sin </a:t>
            </a:r>
            <a:r>
              <a:rPr kumimoji="0" lang="en-US" b="0" i="1" u="none" strike="noStrike" cap="none" normalizeH="0" baseline="0" dirty="0" smtClean="0">
                <a:ln>
                  <a:noFill/>
                </a:ln>
                <a:solidFill>
                  <a:srgbClr val="222222"/>
                </a:solidFill>
                <a:effectLst/>
                <a:latin typeface="Calibri" pitchFamily="34" charset="0"/>
                <a:ea typeface="Times New Roman" pitchFamily="18" charset="0"/>
                <a:cs typeface="Times New Roman" pitchFamily="18" charset="0"/>
              </a:rPr>
              <a:t>θ</a:t>
            </a:r>
            <a:r>
              <a:rPr kumimoji="0" lang="en-US" b="0" i="0" u="none" strike="noStrike" cap="none" normalizeH="0" baseline="0" dirty="0" smtClean="0">
                <a:ln>
                  <a:noFill/>
                </a:ln>
                <a:solidFill>
                  <a:srgbClr val="222222"/>
                </a:solidFill>
                <a:effectLst/>
                <a:latin typeface="Calibri"/>
                <a:ea typeface="Times New Roman" pitchFamily="18" charset="0"/>
                <a:cs typeface="Arial" pitchFamily="34" charset="0"/>
              </a:rPr>
              <a:t> </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and</a:t>
            </a:r>
            <a:r>
              <a:rPr kumimoji="0" lang="en-US" b="0" i="0" u="none" strike="noStrike" cap="none" normalizeH="0" baseline="0" dirty="0" smtClean="0">
                <a:ln>
                  <a:noFill/>
                </a:ln>
                <a:solidFill>
                  <a:srgbClr val="222222"/>
                </a:solidFill>
                <a:effectLst/>
                <a:latin typeface="Calibri"/>
                <a:ea typeface="Times New Roman" pitchFamily="18" charset="0"/>
                <a:cs typeface="Arial" pitchFamily="34" charset="0"/>
              </a:rPr>
              <a:t> </a:t>
            </a:r>
            <a:r>
              <a:rPr kumimoji="0" lang="en-US" b="0" i="0" u="none" strike="noStrike" cap="none" normalizeH="0" baseline="0" dirty="0" err="1" smtClean="0">
                <a:ln>
                  <a:noFill/>
                </a:ln>
                <a:solidFill>
                  <a:srgbClr val="222222"/>
                </a:solidFill>
                <a:effectLst/>
                <a:latin typeface="Calibri" pitchFamily="34" charset="0"/>
                <a:ea typeface="Times New Roman" pitchFamily="18" charset="0"/>
                <a:cs typeface="Times New Roman" pitchFamily="18" charset="0"/>
              </a:rPr>
              <a:t>cos</a:t>
            </a:r>
            <a:r>
              <a:rPr kumimoji="0" lang="en-US" b="0" i="0" u="none" strike="noStrike" cap="none" normalizeH="0" baseline="0" dirty="0" smtClean="0">
                <a:ln>
                  <a:noFill/>
                </a:ln>
                <a:solidFill>
                  <a:srgbClr val="222222"/>
                </a:solidFill>
                <a:effectLst/>
                <a:latin typeface="Calibri" pitchFamily="34" charset="0"/>
                <a:ea typeface="Times New Roman" pitchFamily="18" charset="0"/>
                <a:cs typeface="Times New Roman" pitchFamily="18" charset="0"/>
              </a:rPr>
              <a:t> </a:t>
            </a:r>
            <a:r>
              <a:rPr kumimoji="0" lang="en-US" b="0" i="1" u="none" strike="noStrike" cap="none" normalizeH="0" baseline="0" dirty="0" smtClean="0">
                <a:ln>
                  <a:noFill/>
                </a:ln>
                <a:solidFill>
                  <a:srgbClr val="222222"/>
                </a:solidFill>
                <a:effectLst/>
                <a:latin typeface="Calibri" pitchFamily="34" charset="0"/>
                <a:ea typeface="Times New Roman" pitchFamily="18" charset="0"/>
                <a:cs typeface="Times New Roman" pitchFamily="18" charset="0"/>
              </a:rPr>
              <a:t>θ</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if an interpretation is unambiguously possible.</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The sine of an angle is defined, in the context of a</a:t>
            </a:r>
            <a:r>
              <a:rPr kumimoji="0" lang="en-US" b="0" i="0" u="none" strike="noStrike" cap="none" normalizeH="0" baseline="0" dirty="0" smtClean="0">
                <a:ln>
                  <a:noFill/>
                </a:ln>
                <a:solidFill>
                  <a:srgbClr val="222222"/>
                </a:solidFill>
                <a:effectLst/>
                <a:latin typeface="Calibri"/>
                <a:ea typeface="Times New Roman" pitchFamily="18" charset="0"/>
                <a:cs typeface="Arial" pitchFamily="34" charset="0"/>
              </a:rPr>
              <a:t> </a:t>
            </a:r>
            <a:r>
              <a:rPr kumimoji="0" lang="en-US"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6" tooltip="Right triangle"/>
              </a:rPr>
              <a:t>right triangle</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as the ratio of the length of the side that is opposite to the angle divided by the length of the longest side of the triangle (the</a:t>
            </a:r>
            <a:r>
              <a:rPr kumimoji="0" lang="en-US" b="0" i="0" u="none" strike="noStrike" cap="none" normalizeH="0" baseline="0" dirty="0" smtClean="0">
                <a:ln>
                  <a:noFill/>
                </a:ln>
                <a:solidFill>
                  <a:srgbClr val="222222"/>
                </a:solidFill>
                <a:effectLst/>
                <a:latin typeface="Calibri"/>
                <a:ea typeface="Times New Roman" pitchFamily="18" charset="0"/>
                <a:cs typeface="Arial" pitchFamily="34" charset="0"/>
              </a:rPr>
              <a:t> </a:t>
            </a:r>
            <a:r>
              <a:rPr kumimoji="0" lang="en-US" b="0" i="0" u="none" strike="noStrike" cap="none" normalizeH="0" baseline="0" dirty="0" smtClean="0">
                <a:ln>
                  <a:noFill/>
                </a:ln>
                <a:solidFill>
                  <a:srgbClr val="0B0080"/>
                </a:solidFill>
                <a:effectLst/>
                <a:latin typeface="Arial" pitchFamily="34" charset="0"/>
                <a:ea typeface="Times New Roman" pitchFamily="18" charset="0"/>
                <a:cs typeface="Arial" pitchFamily="34" charset="0"/>
                <a:hlinkClick r:id="rId7" tooltip="Hypotenuse"/>
              </a:rPr>
              <a:t>hypotenuse</a:t>
            </a: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a:spLocks noChangeArrowheads="1"/>
          </p:cNvSpPr>
          <p:nvPr/>
        </p:nvSpPr>
        <p:spPr bwMode="auto">
          <a:xfrm>
            <a:off x="381000" y="2645166"/>
            <a:ext cx="8153400" cy="175432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1" u="none" strike="noStrike" cap="none" normalizeH="0" baseline="0" dirty="0" smtClean="0">
                <a:ln>
                  <a:noFill/>
                </a:ln>
                <a:solidFill>
                  <a:srgbClr val="222222"/>
                </a:solidFill>
                <a:effectLst/>
                <a:latin typeface="Cambria Math" pitchFamily="18" charset="0"/>
                <a:ea typeface="Times New Roman" pitchFamily="18" charset="0"/>
                <a:cs typeface="Arial" pitchFamily="34" charset="0"/>
              </a:rPr>
              <a:t>                                          </a:t>
            </a:r>
            <a:r>
              <a:rPr kumimoji="0" lang="en-US" b="0" i="1" u="none" strike="noStrike" cap="none" normalizeH="0" baseline="0" dirty="0" err="1" smtClean="0">
                <a:ln>
                  <a:noFill/>
                </a:ln>
                <a:solidFill>
                  <a:srgbClr val="222222"/>
                </a:solidFill>
                <a:effectLst/>
                <a:latin typeface="Cambria Math" pitchFamily="18" charset="0"/>
                <a:ea typeface="Times New Roman" pitchFamily="18" charset="0"/>
                <a:cs typeface="Arial" pitchFamily="34" charset="0"/>
              </a:rPr>
              <a:t>Sinθ</a:t>
            </a:r>
            <a:r>
              <a:rPr kumimoji="0" lang="en-US" b="0" i="1" u="none" strike="noStrike" cap="none" normalizeH="0" baseline="0" dirty="0" smtClean="0">
                <a:ln>
                  <a:noFill/>
                </a:ln>
                <a:solidFill>
                  <a:srgbClr val="222222"/>
                </a:solidFill>
                <a:effectLst/>
                <a:latin typeface="Cambria Math" pitchFamily="18" charset="0"/>
                <a:ea typeface="Times New Roman" pitchFamily="18" charset="0"/>
                <a:cs typeface="Arial" pitchFamily="34" charset="0"/>
              </a:rPr>
              <a:t>=opposite/hypotenuse</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dirty="0">
              <a:solidFill>
                <a:srgbClr val="222222"/>
              </a:solidFill>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The cosine of an angle in this context is the ratio of the length of the side that is adjacent to the angle divided by the length of the hypotenuse.</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a:spLocks noChangeArrowheads="1"/>
          </p:cNvSpPr>
          <p:nvPr/>
        </p:nvSpPr>
        <p:spPr bwMode="auto">
          <a:xfrm>
            <a:off x="2362200" y="4608205"/>
            <a:ext cx="3200400" cy="58477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dirty="0" smtClean="0">
                <a:ln>
                  <a:noFill/>
                </a:ln>
                <a:solidFill>
                  <a:srgbClr val="222222"/>
                </a:solidFill>
                <a:effectLst/>
                <a:latin typeface="Cambria Math" pitchFamily="18" charset="0"/>
                <a:ea typeface="Times New Roman" pitchFamily="18" charset="0"/>
                <a:cs typeface="Arial" pitchFamily="34" charset="0"/>
              </a:rPr>
              <a:t> </a:t>
            </a:r>
            <a:r>
              <a:rPr kumimoji="0" lang="en-US" sz="2000" b="0" i="1" u="none" strike="noStrike" cap="none" normalizeH="0" baseline="0" dirty="0" err="1" smtClean="0">
                <a:ln>
                  <a:noFill/>
                </a:ln>
                <a:solidFill>
                  <a:srgbClr val="222222"/>
                </a:solidFill>
                <a:effectLst/>
                <a:latin typeface="Cambria Math" pitchFamily="18" charset="0"/>
                <a:ea typeface="Times New Roman" pitchFamily="18" charset="0"/>
                <a:cs typeface="Arial" pitchFamily="34" charset="0"/>
              </a:rPr>
              <a:t>cosθ</a:t>
            </a:r>
            <a:r>
              <a:rPr kumimoji="0" lang="en-US" sz="2000" b="0" i="1" u="none" strike="noStrike" cap="none" normalizeH="0" baseline="0" dirty="0" smtClean="0">
                <a:ln>
                  <a:noFill/>
                </a:ln>
                <a:solidFill>
                  <a:srgbClr val="222222"/>
                </a:solidFill>
                <a:effectLst/>
                <a:latin typeface="Cambria Math" pitchFamily="18" charset="0"/>
                <a:ea typeface="Times New Roman" pitchFamily="18" charset="0"/>
                <a:cs typeface="Arial" pitchFamily="34" charset="0"/>
              </a:rPr>
              <a:t>=adjacent/hypotenuse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7779357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TotalTime>
  <Words>368</Words>
  <Application>Microsoft Office PowerPoint</Application>
  <PresentationFormat>On-screen Show (4:3)</PresentationFormat>
  <Paragraphs>143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Algebra,Analytical Geometry(3D) And Trigonometry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Algebra,Analytical Geometry(3D) And Trigonometry</dc:title>
  <dc:creator>chandrakumar</dc:creator>
  <cp:lastModifiedBy>chandrakumar</cp:lastModifiedBy>
  <cp:revision>11</cp:revision>
  <dcterms:created xsi:type="dcterms:W3CDTF">2020-04-09T12:20:34Z</dcterms:created>
  <dcterms:modified xsi:type="dcterms:W3CDTF">2020-04-09T15:37:30Z</dcterms:modified>
</cp:coreProperties>
</file>