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718E-570F-4654-BC7C-2F46B91023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38F3A-C4EE-46AF-8CF2-2B5EC05043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1991F-BBBA-445F-BAD7-FA2AAF2351A8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61FB3F97-5719-4B9E-9594-25EC54A30FFC}" type="slidenum">
              <a:rPr lang="en-US" sz="1200"/>
              <a:pPr algn="r" defTabSz="914274"/>
              <a:t>10</a:t>
            </a:fld>
            <a:endParaRPr lang="en-US" sz="1200" dirty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EA9E314C-F0E7-43D6-96A3-A2554CDFDCCA}" type="slidenum">
              <a:rPr lang="en-US" sz="1200"/>
              <a:pPr algn="r" defTabSz="914274"/>
              <a:t>11</a:t>
            </a:fld>
            <a:endParaRPr lang="en-US" sz="1200" dirty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674F1421-8A08-433A-809D-7A8F70FDD2DD}" type="slidenum">
              <a:rPr lang="en-US" sz="1200"/>
              <a:pPr algn="r" defTabSz="914274"/>
              <a:t>12</a:t>
            </a:fld>
            <a:endParaRPr lang="en-US" sz="1200" dirty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C322006E-CD7C-4059-A078-45F5073CD276}" type="slidenum">
              <a:rPr lang="en-US" sz="1200"/>
              <a:pPr algn="r" defTabSz="914274"/>
              <a:t>13</a:t>
            </a:fld>
            <a:endParaRPr lang="en-US" sz="1200" dirty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6BC870C1-4DA9-47E0-8F81-6292645A6DA4}" type="slidenum">
              <a:rPr lang="en-US" sz="1200"/>
              <a:pPr algn="r" defTabSz="914274"/>
              <a:t>14</a:t>
            </a:fld>
            <a:endParaRPr lang="en-US" sz="1200" dirty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E0CA538B-7004-4F3C-A62E-5F1030795BB3}" type="slidenum">
              <a:rPr lang="en-US" sz="1200"/>
              <a:pPr algn="r" defTabSz="914274"/>
              <a:t>15</a:t>
            </a:fld>
            <a:endParaRPr lang="en-US" sz="1200" dirty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98986C68-A7C5-4E49-95B9-F1942F8033B0}" type="slidenum">
              <a:rPr lang="en-US" sz="1200"/>
              <a:pPr algn="r" defTabSz="914274"/>
              <a:t>16</a:t>
            </a:fld>
            <a:endParaRPr lang="en-US" sz="1200" dirty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ED815B8E-8581-4AB1-97B5-FDDA04E92D8E}" type="slidenum">
              <a:rPr lang="en-US" sz="1200"/>
              <a:pPr algn="r" defTabSz="914274"/>
              <a:t>17</a:t>
            </a:fld>
            <a:endParaRPr lang="en-US" sz="1200" dirty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EF0CF4C3-C634-405A-A7E2-01943A02D8D9}" type="slidenum">
              <a:rPr lang="en-US" sz="1200"/>
              <a:pPr algn="r" defTabSz="914274"/>
              <a:t>18</a:t>
            </a:fld>
            <a:endParaRPr lang="en-US" sz="1200" dirty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0B934429-A73C-489F-9A57-47A4A789B11E}" type="slidenum">
              <a:rPr lang="en-US" sz="1200"/>
              <a:pPr algn="r" defTabSz="914274"/>
              <a:t>19</a:t>
            </a:fld>
            <a:endParaRPr lang="en-US" sz="1200" dirty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F87BE039-9020-4740-B4AC-0F2ECC1DB280}" type="slidenum">
              <a:rPr lang="en-US" sz="1200"/>
              <a:pPr algn="r" defTabSz="914274"/>
              <a:t>2</a:t>
            </a:fld>
            <a:endParaRPr lang="en-US" sz="1200" dirty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C344E958-1F93-4508-8684-FB1AC1E1852E}" type="slidenum">
              <a:rPr lang="en-US" sz="1200"/>
              <a:pPr algn="r" defTabSz="914274"/>
              <a:t>20</a:t>
            </a:fld>
            <a:endParaRPr lang="en-US" sz="1200" dirty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DD02686D-06CA-497D-94AF-81CED46D8EE6}" type="slidenum">
              <a:rPr lang="en-US" sz="1200"/>
              <a:pPr algn="r" defTabSz="914274"/>
              <a:t>21</a:t>
            </a:fld>
            <a:endParaRPr lang="en-US" sz="1200" dirty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5F87482F-F9A7-424A-84BA-6F8B97B64701}" type="slidenum">
              <a:rPr lang="en-US" sz="1200"/>
              <a:pPr algn="r" defTabSz="914274"/>
              <a:t>22</a:t>
            </a:fld>
            <a:endParaRPr lang="en-US" sz="1200" dirty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78BF2757-E3A0-47EE-BEBD-811EA400DD93}" type="slidenum">
              <a:rPr lang="en-US" sz="1200"/>
              <a:pPr algn="r" defTabSz="914274"/>
              <a:t>23</a:t>
            </a:fld>
            <a:endParaRPr lang="en-US" sz="1200" dirty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B9147054-FA79-48D7-9D9E-75A839733159}" type="slidenum">
              <a:rPr lang="en-US" sz="1200"/>
              <a:pPr algn="r" defTabSz="914274"/>
              <a:t>24</a:t>
            </a:fld>
            <a:endParaRPr lang="en-US" sz="1200" dirty="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DC57F739-8490-4DE8-BCE3-F99379AC3FBC}" type="slidenum">
              <a:rPr lang="en-US" sz="1200"/>
              <a:pPr algn="r" defTabSz="914274"/>
              <a:t>25</a:t>
            </a:fld>
            <a:endParaRPr lang="en-US" sz="1200" dirty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E5E457BE-E161-477C-8473-D541FA786732}" type="slidenum">
              <a:rPr lang="en-US" sz="1200"/>
              <a:pPr algn="r" defTabSz="914274"/>
              <a:t>26</a:t>
            </a:fld>
            <a:endParaRPr lang="en-US" sz="1200" dirty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598262FA-27BB-4A37-B0C0-B32500940D02}" type="slidenum">
              <a:rPr lang="en-US" sz="1200"/>
              <a:pPr algn="r" defTabSz="914274"/>
              <a:t>27</a:t>
            </a:fld>
            <a:endParaRPr lang="en-US" sz="1200" dirty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62F20B8B-5383-45FD-8D22-5B734681C069}" type="slidenum">
              <a:rPr lang="en-US" sz="1200"/>
              <a:pPr algn="r" defTabSz="914274"/>
              <a:t>28</a:t>
            </a:fld>
            <a:endParaRPr lang="en-US" sz="1200" dirty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32D57273-F2F9-4D46-9E70-45E58281EC28}" type="slidenum">
              <a:rPr lang="en-US" sz="1200"/>
              <a:pPr algn="r" defTabSz="914274"/>
              <a:t>3</a:t>
            </a:fld>
            <a:endParaRPr lang="en-US" sz="1200" dirty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DAC8F44C-C345-4B74-A6EC-2AF25ADD7F66}" type="slidenum">
              <a:rPr lang="en-US" sz="1200"/>
              <a:pPr algn="r" defTabSz="914274"/>
              <a:t>4</a:t>
            </a:fld>
            <a:endParaRPr lang="en-US" sz="1200" dirty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04685F29-0563-4099-98C7-6B090ED1C1D0}" type="slidenum">
              <a:rPr lang="en-US" sz="1200"/>
              <a:pPr algn="r" defTabSz="914274"/>
              <a:t>5</a:t>
            </a:fld>
            <a:endParaRPr lang="en-US" sz="1200" dirty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48A2BC49-EFEF-4CA7-9D10-99B4E44E4B62}" type="slidenum">
              <a:rPr lang="en-US" sz="1200"/>
              <a:pPr algn="r" defTabSz="914274"/>
              <a:t>6</a:t>
            </a:fld>
            <a:endParaRPr lang="en-US" sz="1200" dirty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17074D97-2D21-40A3-9D50-5B53A60E72D7}" type="slidenum">
              <a:rPr lang="en-US" sz="1200"/>
              <a:pPr algn="r" defTabSz="914274"/>
              <a:t>7</a:t>
            </a:fld>
            <a:endParaRPr lang="en-US" sz="1200" dirty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3DDC0486-8F28-4712-B2D9-F2397EC547D8}" type="slidenum">
              <a:rPr lang="en-US" sz="1200"/>
              <a:pPr algn="r" defTabSz="914274"/>
              <a:t>8</a:t>
            </a:fld>
            <a:endParaRPr lang="en-US" sz="1200" dirty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34B1C14B-D25E-4002-8D5B-39EC0934A1A9}" type="slidenum">
              <a:rPr lang="en-US" sz="1200"/>
              <a:pPr algn="r" defTabSz="914274"/>
              <a:t>9</a:t>
            </a:fld>
            <a:endParaRPr lang="en-US" sz="1200" dirty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087363-A96B-4184-A799-A0E0E11D9A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FA39C2-AA14-4D4B-B1E6-B05332363C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7027" y="2835813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UNIT-I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 Sample Relational Database</a:t>
            </a:r>
          </a:p>
        </p:txBody>
      </p:sp>
      <p:pic>
        <p:nvPicPr>
          <p:cNvPr id="95235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50" y="1408113"/>
            <a:ext cx="417036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Data Manipulation Language (DML)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3241" y="1065653"/>
            <a:ext cx="7661275" cy="534921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Language for accessing and manipulating the data organized by the appropriate data model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DML also known as query language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classes of languages 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Procedural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user specifies what data is required and how to get those data 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Declarative (nonprocedural)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user specifies what data is required without specifying how to get those data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SQL is the most widely used query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2382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Data Definition Language (DDL</a:t>
            </a:r>
            <a:r>
              <a:rPr lang="en-US" dirty="0" smtClean="0">
                <a:effectLst/>
              </a:rPr>
              <a:t>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971" y="1103313"/>
            <a:ext cx="8491269" cy="484505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Specification notation for defining the database schema</a:t>
            </a:r>
          </a:p>
          <a:p>
            <a:pPr lvl="1">
              <a:buFont typeface="Monotype Sorts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Example: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create 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(5),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name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varchar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(20)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dept_name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varchar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(20),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salary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numeric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(8,2))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DDL compiler generates a set of table templates stored in a </a:t>
            </a:r>
            <a:r>
              <a:rPr lang="en-US" sz="2000" b="1" i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data dictionary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dictionary contains metadata (i.e., data about data)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Database schema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Integrity constraints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Primary key (ID uniquely identifies instructors)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Referential integrity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constraint in SQL)</a:t>
            </a:r>
          </a:p>
          <a:p>
            <a:pPr lvl="3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dept_name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value in any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instructor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must appear 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relation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Authorization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80963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SQL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404225" cy="51943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SQL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widely used non-procedural language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Find the name of the instructor with ID 22222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select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instructor.ID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‘22222’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Find the ID and building of instructors in the Physics dept.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select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department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instructor.dept_name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department.dept_name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department.dept_name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‘Physics’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programs generally access databases through one of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Language extensions to allow embedded SQL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program interface (e.g., ODBC/JDBC) which allow SQL queries to be sent to a database</a:t>
            </a:r>
          </a:p>
          <a:p>
            <a:pPr>
              <a:lnSpc>
                <a:spcPct val="90000"/>
              </a:lnSpc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Database Design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6437" y="1077913"/>
            <a:ext cx="7966075" cy="4441825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process of designing the general structure of the database:</a:t>
            </a:r>
          </a:p>
          <a:p>
            <a:pPr>
              <a:buFont typeface="Monotype Sorts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Logical Design –  Deciding on the database schema. Database design requires that we find a “good” collection of relation schemas.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 decision – What attributes should we record in the database?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Computer Science decision –  What relation schemas should we have and how should the attributes be distributed among the various relation schemas?</a:t>
            </a:r>
          </a:p>
          <a:p>
            <a:pPr lvl="1">
              <a:buFont typeface="Monotype Sorts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 smtClean="0">
                <a:effectLst/>
              </a:rPr>
              <a:t> Database</a:t>
            </a:r>
            <a:endParaRPr lang="en-US" dirty="0" smtClean="0">
              <a:effectLst/>
            </a:endParaRPr>
          </a:p>
        </p:txBody>
      </p:sp>
      <p:pic>
        <p:nvPicPr>
          <p:cNvPr id="105476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1719263"/>
            <a:ext cx="702310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Design Approaches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445" y="1065652"/>
            <a:ext cx="7661275" cy="49037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Normalization Theory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Formalize what designs are bad, and test for them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Entity Relationship Model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Models an enterprise as a collection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entities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relationships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Entity: a “thing” or “object” in the enterprise that is distinguishable from other objects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Described by a set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attributes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Relationship: an association among several entities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Represented diagrammatically by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entity-relationship diagram: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Entity-Relationship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</a:rPr>
              <a:t>Model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2393" y="910908"/>
            <a:ext cx="7661275" cy="335160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Models an enterprise as a collection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entities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relationships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Entity: a “thing” or “object” in the enterprise that is distinguishable from other objects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Described by a set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attributes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Relationship: an association among several entities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Represented diagrammatically by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entity-relationship diagram</a:t>
            </a:r>
            <a:r>
              <a:rPr lang="en-US" i="1" dirty="0" smtClean="0"/>
              <a:t>:</a:t>
            </a:r>
            <a:endParaRPr lang="en-US" dirty="0" smtClean="0"/>
          </a:p>
        </p:txBody>
      </p:sp>
      <p:pic>
        <p:nvPicPr>
          <p:cNvPr id="1095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162" y="4437283"/>
            <a:ext cx="74215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Object-Relational Data Models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257" y="1051804"/>
            <a:ext cx="7661275" cy="49037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data, while extending modeling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Relational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model: flat, “atomic” values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Relational Data Models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Extend the relational data model by including object orientation and constructs to deal with added data types.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 attributes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have complex types, including non-atomic values such as nested relations.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Preserve relational foundations, in particular the declarative access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upward compatibility with existing relational languages.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889" y="244084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XML:  Extensible Markup Language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007574"/>
            <a:ext cx="8539089" cy="51673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Defined by the WWW Consortium (W3C)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Originally intended as a document markup language not a database language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ability to specify new tags, and to create nested tag structures made XML a great way to exchange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not just documents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XML has become the basis for all new generation data interchange formats.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wide variety of tools is available for parsing, browsing and querying XML documents/data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66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Database Management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dirty="0" smtClean="0">
                <a:effectLst/>
              </a:rPr>
              <a:t>(DBMS)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5738" y="1093788"/>
            <a:ext cx="7688262" cy="52911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DBMS contains information about a particular enterprise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Collection of interrelated data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programs to access the data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environment that is both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convenient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efficient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use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Database Applications: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Banking: transactions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Airlines: reservations, schedules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Universities:  registration, grades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Sales: customers, products, purchases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Online retailers: order tracking, customized recommendations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Manufacturing: production, inventory, orders, supply chain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 resources:  employee records, salaries, tax deductions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Databases can be very large.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Databases touch all aspects of our lives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Storage Management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429" y="1023450"/>
            <a:ext cx="8505337" cy="49037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Storage manager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program module that provides the interface between the low-level data stored in the database and the application programs and queries submitted to the system.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storage manager is responsible to the following tasks: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Interaction with the file manager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Efficient storing, retrieving and updating of data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Issues: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Storage access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File organization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Indexing and hashing</a:t>
            </a:r>
          </a:p>
          <a:p>
            <a:pPr lvl="1">
              <a:buFont typeface="Monotype Sorts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2975" y="117475"/>
            <a:ext cx="6931025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Query Processing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7288"/>
            <a:ext cx="6545263" cy="1379537"/>
          </a:xfrm>
        </p:spPr>
        <p:txBody>
          <a:bodyPr>
            <a:normAutofit lnSpcReduction="10000"/>
          </a:bodyPr>
          <a:lstStyle/>
          <a:p>
            <a:pPr>
              <a:buFont typeface="Monotype Sorts" charset="2"/>
              <a:buNone/>
            </a:pPr>
            <a:r>
              <a:rPr lang="en-US" dirty="0" smtClean="0"/>
              <a:t>1.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Parsing and translation</a:t>
            </a:r>
          </a:p>
          <a:p>
            <a:pPr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	Optimization</a:t>
            </a:r>
          </a:p>
          <a:p>
            <a:pPr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	Evaluation</a:t>
            </a:r>
          </a:p>
        </p:txBody>
      </p:sp>
      <p:pic>
        <p:nvPicPr>
          <p:cNvPr id="1198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263" y="2390775"/>
            <a:ext cx="677386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2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2063" y="139700"/>
            <a:ext cx="6611937" cy="5826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Query Processing (Cont.)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7935912" cy="5238750"/>
          </a:xfrm>
        </p:spPr>
        <p:txBody>
          <a:bodyPr/>
          <a:lstStyle/>
          <a:p>
            <a:r>
              <a:rPr lang="en-US" dirty="0" smtClean="0"/>
              <a:t>Alternative ways of evaluating a given query</a:t>
            </a:r>
          </a:p>
          <a:p>
            <a:pPr lvl="1"/>
            <a:r>
              <a:rPr lang="en-US" dirty="0" smtClean="0"/>
              <a:t>Equivalent expressions</a:t>
            </a:r>
          </a:p>
          <a:p>
            <a:pPr lvl="1"/>
            <a:r>
              <a:rPr lang="en-US" dirty="0" smtClean="0"/>
              <a:t>Different algorithms for each operation</a:t>
            </a:r>
          </a:p>
          <a:p>
            <a:r>
              <a:rPr lang="en-US" dirty="0" smtClean="0"/>
              <a:t>Cost difference between a good and a bad way of evaluating a query can be enormous</a:t>
            </a:r>
          </a:p>
          <a:p>
            <a:r>
              <a:rPr lang="en-US" dirty="0" smtClean="0"/>
              <a:t>Need to estimate the cost of operations</a:t>
            </a:r>
          </a:p>
          <a:p>
            <a:pPr lvl="1"/>
            <a:r>
              <a:rPr lang="en-US" dirty="0" smtClean="0"/>
              <a:t>Depends critically on statistical information about relations which the database must maintain</a:t>
            </a:r>
          </a:p>
          <a:p>
            <a:pPr lvl="1"/>
            <a:r>
              <a:rPr lang="en-US" dirty="0" smtClean="0"/>
              <a:t>Need to estimate statistics for intermediate results to compute cost of complex expressions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</a:rPr>
              <a:t>Transaction Management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2725" y="1077913"/>
            <a:ext cx="7661275" cy="4903787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What if the system fails?</a:t>
            </a:r>
          </a:p>
          <a:p>
            <a:r>
              <a:rPr lang="en-US" smtClean="0"/>
              <a:t>What if more than one user is concurrently updating the same data?</a:t>
            </a: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000099"/>
                </a:solidFill>
              </a:rPr>
              <a:t>transaction</a:t>
            </a:r>
            <a:r>
              <a:rPr lang="en-US" smtClean="0"/>
              <a:t> is a collection of operations that performs a single logical function in a database application</a:t>
            </a:r>
          </a:p>
          <a:p>
            <a:r>
              <a:rPr lang="en-US" b="1" smtClean="0">
                <a:solidFill>
                  <a:srgbClr val="000099"/>
                </a:solidFill>
              </a:rPr>
              <a:t>Transaction-management component</a:t>
            </a:r>
            <a:r>
              <a:rPr lang="en-US" smtClean="0"/>
              <a:t> ensures that the database remains in a consistent (correct) state despite system failures (e.g., power failures and operating system crashes) and transaction failures.</a:t>
            </a:r>
          </a:p>
          <a:p>
            <a:r>
              <a:rPr lang="en-US" b="1" smtClean="0">
                <a:solidFill>
                  <a:srgbClr val="000099"/>
                </a:solidFill>
              </a:rPr>
              <a:t>Concurrency-control manager</a:t>
            </a:r>
            <a:r>
              <a:rPr lang="en-US" smtClean="0"/>
              <a:t> controls the interaction among the concurrent transactions, to ensure the consistency of the database.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Database Users and Administrators</a:t>
            </a:r>
          </a:p>
        </p:txBody>
      </p:sp>
      <p:sp>
        <p:nvSpPr>
          <p:cNvPr id="148483" name="Text Box 7"/>
          <p:cNvSpPr txBox="1">
            <a:spLocks noChangeArrowheads="1"/>
          </p:cNvSpPr>
          <p:nvPr/>
        </p:nvSpPr>
        <p:spPr bwMode="auto">
          <a:xfrm>
            <a:off x="3729038" y="4510088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9"/>
                </a:solidFill>
              </a:rPr>
              <a:t>Database</a:t>
            </a:r>
          </a:p>
        </p:txBody>
      </p:sp>
      <p:pic>
        <p:nvPicPr>
          <p:cNvPr id="148484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1693863"/>
            <a:ext cx="591661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en-US" dirty="0" smtClean="0">
                <a:effectLst/>
              </a:rPr>
              <a:t> System Internals</a:t>
            </a:r>
          </a:p>
        </p:txBody>
      </p:sp>
      <p:sp>
        <p:nvSpPr>
          <p:cNvPr id="146435" name="Rectangle 10"/>
          <p:cNvSpPr>
            <a:spLocks noChangeArrowheads="1"/>
          </p:cNvSpPr>
          <p:nvPr/>
        </p:nvSpPr>
        <p:spPr bwMode="auto">
          <a:xfrm>
            <a:off x="6388100" y="2544763"/>
            <a:ext cx="1231900" cy="211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Rectangle 11"/>
          <p:cNvSpPr>
            <a:spLocks noChangeArrowheads="1"/>
          </p:cNvSpPr>
          <p:nvPr/>
        </p:nvSpPr>
        <p:spPr bwMode="auto">
          <a:xfrm>
            <a:off x="6527800" y="4144963"/>
            <a:ext cx="1231900" cy="211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Rectangle 12"/>
          <p:cNvSpPr>
            <a:spLocks noChangeArrowheads="1"/>
          </p:cNvSpPr>
          <p:nvPr/>
        </p:nvSpPr>
        <p:spPr bwMode="auto">
          <a:xfrm>
            <a:off x="6477000" y="5084763"/>
            <a:ext cx="1231900" cy="211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64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75" y="695325"/>
            <a:ext cx="4049713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66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Database Architecture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5352" y="1152525"/>
            <a:ext cx="7607300" cy="2990850"/>
          </a:xfrm>
        </p:spPr>
        <p:txBody>
          <a:bodyPr>
            <a:noAutofit/>
          </a:bodyPr>
          <a:lstStyle/>
          <a:p>
            <a:pPr>
              <a:buFont typeface="Monotype Sorts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architecture of a database systems is greatly influenced by</a:t>
            </a:r>
          </a:p>
          <a:p>
            <a:pPr>
              <a:buFont typeface="Monotype Sorts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underlying computer system on which the database is running: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Centralized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Client-server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Parallel (multi-processor)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History of Database Systems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6799" y="1023449"/>
            <a:ext cx="7661275" cy="49037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1950s and early 1960s: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processing using magnetic tapes for storage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Tapes provided only sequential access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Punched cards for input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 1960s and 1970s: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 disks allowed direct access to data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 and hierarchical data models in widespread use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defines the relational data model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Would win the ACM Turing Award for this work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IBM Research begins System R prototype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UC Berkeley begins Ingres prototype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High-performance (for the era) transaction processing</a:t>
            </a:r>
          </a:p>
          <a:p>
            <a:pPr>
              <a:buFont typeface="Monotype Sorts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dirty="0" smtClean="0">
                <a:effectLst/>
              </a:rPr>
              <a:t>..</a:t>
            </a:r>
            <a:endParaRPr lang="en-US" dirty="0" smtClean="0">
              <a:effectLst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7648" y="967178"/>
            <a:ext cx="7661275" cy="522446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1980s: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relational prototypes evolve into commercial systems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SQL becomes industrial standard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Parallel and distributed database systems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Object-oriented database systems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1990s: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decision support and data-mining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multi-terabyte data warehouses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Emergence of Web commerce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2000s: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XML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XQuery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standards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Automated database administration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 2000s: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Giant data storage systems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BigTable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Yahoo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PNuts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Amazon,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Drawbacks 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of using file systems to store data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580312" cy="5468937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redundancy and inconsistency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file formats, duplication of information in different files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Difficulty in accessing data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to write a new program to carry out each new task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isolation — multiple files and formats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Integrity problems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Integrity constraints  (e.g., account balance &gt; 0) become “buried” in program code rather than being stated explicitly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 to add new constraints or change existing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"/>
            <a:ext cx="80772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3631" y="1013705"/>
            <a:ext cx="8080375" cy="4876800"/>
          </a:xfrm>
        </p:spPr>
        <p:txBody>
          <a:bodyPr>
            <a:normAutofit lnSpcReduction="10000"/>
          </a:bodyPr>
          <a:lstStyle/>
          <a:p>
            <a:pPr>
              <a:buFont typeface="Monotype Sorts" charset="2"/>
              <a:buNone/>
            </a:pPr>
            <a:endParaRPr lang="en-US" sz="16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Atomicity of updates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Failures may leave database in an inconsistent state with partial updates carried out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Example: Transfer of funds from one account to another should either complete or not happen at all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Concurrent access by multiple users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Concurrent access needed for performance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Uncontrolled concurrent accesses can lead to inconsistencies</a:t>
            </a:r>
          </a:p>
          <a:p>
            <a:pPr lvl="3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Example: Two people reading a balance (say 100) and updating it by withdrawing money (say 50 each) at the same time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Security problems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Hard to provide user access to some, but not all, data</a:t>
            </a:r>
          </a:p>
          <a:p>
            <a:pPr lvl="2">
              <a:buFont typeface="Webdings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 systems offer solutions to all the above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Levels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Abstraction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7610" y="1007574"/>
            <a:ext cx="7848600" cy="4876800"/>
          </a:xfrm>
        </p:spPr>
        <p:txBody>
          <a:bodyPr>
            <a:normAutofit lnSpcReduction="10000"/>
          </a:bodyPr>
          <a:lstStyle/>
          <a:p>
            <a:pPr>
              <a:tabLst>
                <a:tab pos="1820863" algn="l"/>
                <a:tab pos="3659188" algn="l"/>
                <a:tab pos="3943350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Physical level: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describes how a record (e.g., customer) is stored.</a:t>
            </a:r>
          </a:p>
          <a:p>
            <a:pPr>
              <a:tabLst>
                <a:tab pos="1820863" algn="l"/>
                <a:tab pos="3659188" algn="l"/>
                <a:tab pos="3943350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Logical level: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describes data stored in database, and the relationships among the data.</a:t>
            </a:r>
          </a:p>
          <a:p>
            <a:pPr lvl="1">
              <a:buFont typeface="Monotype Sorts" charset="2"/>
              <a:buNone/>
              <a:tabLst>
                <a:tab pos="1820863" algn="l"/>
                <a:tab pos="3659188" algn="l"/>
                <a:tab pos="3943350" algn="l"/>
              </a:tabLs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type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record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  <a:tabLst>
                <a:tab pos="1820863" algn="l"/>
                <a:tab pos="3659188" algn="l"/>
                <a:tab pos="394335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string;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string;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dept_name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string;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salary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integer;</a:t>
            </a:r>
          </a:p>
          <a:p>
            <a:pPr lvl="4">
              <a:buFontTx/>
              <a:buNone/>
              <a:tabLst>
                <a:tab pos="1820863" algn="l"/>
                <a:tab pos="3659188" algn="l"/>
                <a:tab pos="3943350" algn="l"/>
              </a:tabLs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tabLst>
                <a:tab pos="1820863" algn="l"/>
                <a:tab pos="3659188" algn="l"/>
                <a:tab pos="3943350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View level: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application programs hide details of data types.  Views can also hide information (such as an employee’s salary) for security purposes.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View of Data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92867" y="1174721"/>
            <a:ext cx="4094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architecture for a database system </a:t>
            </a:r>
          </a:p>
        </p:txBody>
      </p:sp>
      <p:pic>
        <p:nvPicPr>
          <p:cNvPr id="870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988" y="1795463"/>
            <a:ext cx="740251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Instances and Schemas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139" y="1007575"/>
            <a:ext cx="8108950" cy="4876800"/>
          </a:xfrm>
        </p:spPr>
        <p:txBody>
          <a:bodyPr>
            <a:normAutofit fontScale="92500"/>
          </a:bodyPr>
          <a:lstStyle/>
          <a:p>
            <a:r>
              <a:rPr lang="en-US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Schema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the logical structure of the database 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Example: The database consists of information about a set of customers and accounts and the relationship between them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Analogous to type information of a variable in a program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Physical schema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database design at the physical level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Logical schema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database design at the logical level</a:t>
            </a:r>
          </a:p>
          <a:p>
            <a:r>
              <a:rPr lang="en-US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Instance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– the actual content of the database at a particular point in time 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Analogous to the value of a variable</a:t>
            </a:r>
          </a:p>
          <a:p>
            <a:r>
              <a:rPr lang="en-US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Physical Data Independence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– the ability to modify the physical schema without changing the logical schema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Applications depend on the logical schema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general, the interfaces between the various levels and components should be well defined so that changes in some parts do not seriously influence others.</a:t>
            </a:r>
          </a:p>
          <a:p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dirty="0" smtClean="0">
                <a:effectLst/>
              </a:rPr>
              <a:t> Models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058" y="1035929"/>
            <a:ext cx="7435850" cy="49720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collection of tools for describing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relationships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semantics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constraints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Relational model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Entity-Relationship data model (mainly for database design)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Object-based data models (Object-oriented and Object-relational)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Semistructured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data model  (XML)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older models:</a:t>
            </a:r>
          </a:p>
          <a:p>
            <a:pPr lvl="1">
              <a:lnSpc>
                <a:spcPct val="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 model  </a:t>
            </a:r>
          </a:p>
          <a:p>
            <a:pPr lvl="1">
              <a:lnSpc>
                <a:spcPct val="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Hierarchical model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Relational Model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2725" y="1093788"/>
            <a:ext cx="7661275" cy="8969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Relational model (Chapter 2)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of tabular data in the relational model</a:t>
            </a:r>
          </a:p>
        </p:txBody>
      </p:sp>
      <p:sp>
        <p:nvSpPr>
          <p:cNvPr id="93188" name="Line 31"/>
          <p:cNvSpPr>
            <a:spLocks noChangeShapeType="1"/>
          </p:cNvSpPr>
          <p:nvPr/>
        </p:nvSpPr>
        <p:spPr bwMode="auto">
          <a:xfrm flipH="1">
            <a:off x="6456363" y="1609725"/>
            <a:ext cx="8572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189" name="Text Box 32"/>
          <p:cNvSpPr txBox="1">
            <a:spLocks noChangeArrowheads="1"/>
          </p:cNvSpPr>
          <p:nvPr/>
        </p:nvSpPr>
        <p:spPr bwMode="auto">
          <a:xfrm>
            <a:off x="6858000" y="1322388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Columns</a:t>
            </a:r>
          </a:p>
        </p:txBody>
      </p:sp>
      <p:sp>
        <p:nvSpPr>
          <p:cNvPr id="93190" name="Line 33"/>
          <p:cNvSpPr>
            <a:spLocks noChangeShapeType="1"/>
          </p:cNvSpPr>
          <p:nvPr/>
        </p:nvSpPr>
        <p:spPr bwMode="auto">
          <a:xfrm flipH="1">
            <a:off x="5572125" y="1638300"/>
            <a:ext cx="1509713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3191" name="Picture 37" descr="1"/>
          <p:cNvPicPr>
            <a:picLocks noChangeAspect="1" noChangeArrowheads="1"/>
          </p:cNvPicPr>
          <p:nvPr/>
        </p:nvPicPr>
        <p:blipFill>
          <a:blip r:embed="rId3" cstate="print"/>
          <a:srcRect b="43330"/>
          <a:stretch>
            <a:fillRect/>
          </a:stretch>
        </p:blipFill>
        <p:spPr bwMode="auto">
          <a:xfrm>
            <a:off x="1614488" y="2259013"/>
            <a:ext cx="55260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Text Box 38"/>
          <p:cNvSpPr txBox="1">
            <a:spLocks noChangeArrowheads="1"/>
          </p:cNvSpPr>
          <p:nvPr/>
        </p:nvSpPr>
        <p:spPr bwMode="auto">
          <a:xfrm>
            <a:off x="7696200" y="2590800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Rows</a:t>
            </a:r>
          </a:p>
        </p:txBody>
      </p:sp>
      <p:sp>
        <p:nvSpPr>
          <p:cNvPr id="93193" name="Line 39"/>
          <p:cNvSpPr>
            <a:spLocks noChangeShapeType="1"/>
          </p:cNvSpPr>
          <p:nvPr/>
        </p:nvSpPr>
        <p:spPr bwMode="auto">
          <a:xfrm flipH="1">
            <a:off x="7167563" y="2765425"/>
            <a:ext cx="52705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194" name="Line 40"/>
          <p:cNvSpPr>
            <a:spLocks noChangeShapeType="1"/>
          </p:cNvSpPr>
          <p:nvPr/>
        </p:nvSpPr>
        <p:spPr bwMode="auto">
          <a:xfrm flipH="1">
            <a:off x="7180263" y="2841625"/>
            <a:ext cx="527050" cy="2416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</TotalTime>
  <Words>1397</Words>
  <Application>Microsoft Office PowerPoint</Application>
  <PresentationFormat>On-screen Show (4:3)</PresentationFormat>
  <Paragraphs>237</Paragraphs>
  <Slides>28</Slides>
  <Notes>28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     DATABASE SYSTEM   UNIT-I  </vt:lpstr>
      <vt:lpstr> Database Management System (DBMS)</vt:lpstr>
      <vt:lpstr> Drawbacks of using file systems to store data</vt:lpstr>
      <vt:lpstr>Cont..</vt:lpstr>
      <vt:lpstr>Levels of Abstraction</vt:lpstr>
      <vt:lpstr>View of Data</vt:lpstr>
      <vt:lpstr>Instances and Schemas</vt:lpstr>
      <vt:lpstr>Data Models</vt:lpstr>
      <vt:lpstr>Relational Model</vt:lpstr>
      <vt:lpstr>A Sample Relational Database</vt:lpstr>
      <vt:lpstr>Data Manipulation Language (DML)</vt:lpstr>
      <vt:lpstr>Data Definition Language (DDL)</vt:lpstr>
      <vt:lpstr>SQL</vt:lpstr>
      <vt:lpstr>Database Design</vt:lpstr>
      <vt:lpstr>Example Database</vt:lpstr>
      <vt:lpstr>Design Approaches</vt:lpstr>
      <vt:lpstr>Entity-Relationship Model</vt:lpstr>
      <vt:lpstr>Object-Relational Data Models</vt:lpstr>
      <vt:lpstr>XML:  Extensible Markup Language</vt:lpstr>
      <vt:lpstr>Storage Management</vt:lpstr>
      <vt:lpstr>Query Processing</vt:lpstr>
      <vt:lpstr>Query Processing (Cont.)</vt:lpstr>
      <vt:lpstr>Transaction Management </vt:lpstr>
      <vt:lpstr>Database Users and Administrators</vt:lpstr>
      <vt:lpstr>Database System Internals</vt:lpstr>
      <vt:lpstr>Database Architecture</vt:lpstr>
      <vt:lpstr>History of Database Systems</vt:lpstr>
      <vt:lpstr>cont..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DATABASE SYSTEM   UNIT-I  </dc:title>
  <dc:creator>user</dc:creator>
  <cp:lastModifiedBy>user</cp:lastModifiedBy>
  <cp:revision>1</cp:revision>
  <dcterms:created xsi:type="dcterms:W3CDTF">2020-04-12T12:00:38Z</dcterms:created>
  <dcterms:modified xsi:type="dcterms:W3CDTF">2020-04-12T12:06:10Z</dcterms:modified>
</cp:coreProperties>
</file>