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61" r:id="rId4"/>
    <p:sldId id="257" r:id="rId5"/>
    <p:sldId id="259" r:id="rId6"/>
    <p:sldId id="260" r:id="rId7"/>
    <p:sldId id="262" r:id="rId8"/>
    <p:sldId id="264" r:id="rId9"/>
    <p:sldId id="263" r:id="rId10"/>
    <p:sldId id="268" r:id="rId11"/>
    <p:sldId id="265" r:id="rId12"/>
    <p:sldId id="266" r:id="rId13"/>
    <p:sldId id="267"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FA61333-3BC0-49BB-986C-A3FE945366E7}" type="datetimeFigureOut">
              <a:rPr lang="en-IN" smtClean="0"/>
              <a:pPr/>
              <a:t>03-07-2020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EB04643-818D-482C-95D7-9C2A768FD78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A61333-3BC0-49BB-986C-A3FE945366E7}" type="datetimeFigureOut">
              <a:rPr lang="en-IN" smtClean="0"/>
              <a:pPr/>
              <a:t>03-07-2020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EB04643-818D-482C-95D7-9C2A768FD78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FA61333-3BC0-49BB-986C-A3FE945366E7}" type="datetimeFigureOut">
              <a:rPr lang="en-IN" smtClean="0"/>
              <a:pPr/>
              <a:t>03-07-2020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EB04643-818D-482C-95D7-9C2A768FD78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A61333-3BC0-49BB-986C-A3FE945366E7}" type="datetimeFigureOut">
              <a:rPr lang="en-IN" smtClean="0"/>
              <a:pPr/>
              <a:t>03-07-2020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EB04643-818D-482C-95D7-9C2A768FD78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FA61333-3BC0-49BB-986C-A3FE945366E7}" type="datetimeFigureOut">
              <a:rPr lang="en-IN" smtClean="0"/>
              <a:pPr/>
              <a:t>03-07-2020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EB04643-818D-482C-95D7-9C2A768FD78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A61333-3BC0-49BB-986C-A3FE945366E7}" type="datetimeFigureOut">
              <a:rPr lang="en-IN" smtClean="0"/>
              <a:pPr/>
              <a:t>03-07-2020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EB04643-818D-482C-95D7-9C2A768FD78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A61333-3BC0-49BB-986C-A3FE945366E7}" type="datetimeFigureOut">
              <a:rPr lang="en-IN" smtClean="0"/>
              <a:pPr/>
              <a:t>03-07-2020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EB04643-818D-482C-95D7-9C2A768FD78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A61333-3BC0-49BB-986C-A3FE945366E7}" type="datetimeFigureOut">
              <a:rPr lang="en-IN" smtClean="0"/>
              <a:pPr/>
              <a:t>03-07-2020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EB04643-818D-482C-95D7-9C2A768FD78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FA61333-3BC0-49BB-986C-A3FE945366E7}" type="datetimeFigureOut">
              <a:rPr lang="en-IN" smtClean="0"/>
              <a:pPr/>
              <a:t>03-07-2020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BEB04643-818D-482C-95D7-9C2A768FD78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A61333-3BC0-49BB-986C-A3FE945366E7}" type="datetimeFigureOut">
              <a:rPr lang="en-IN" smtClean="0"/>
              <a:pPr/>
              <a:t>03-07-2020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EB04643-818D-482C-95D7-9C2A768FD78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FA61333-3BC0-49BB-986C-A3FE945366E7}" type="datetimeFigureOut">
              <a:rPr lang="en-IN" smtClean="0"/>
              <a:pPr/>
              <a:t>03-07-2020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EB04643-818D-482C-95D7-9C2A768FD786}"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FA61333-3BC0-49BB-986C-A3FE945366E7}" type="datetimeFigureOut">
              <a:rPr lang="en-IN" smtClean="0"/>
              <a:pPr/>
              <a:t>03-07-2020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EB04643-818D-482C-95D7-9C2A768FD78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rarticlelibrary.com/wp-content/uploads/2015/08/clip_image0029.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lgerian" pitchFamily="82" charset="0"/>
              </a:rPr>
              <a:t>Stet women’s college </a:t>
            </a:r>
            <a:r>
              <a:rPr lang="en-IN" dirty="0" err="1" smtClean="0">
                <a:latin typeface="Algerian" pitchFamily="82" charset="0"/>
              </a:rPr>
              <a:t>sundarakkottai</a:t>
            </a:r>
            <a:r>
              <a:rPr lang="en-IN" dirty="0" smtClean="0">
                <a:latin typeface="Algerian" pitchFamily="82" charset="0"/>
              </a:rPr>
              <a:t> </a:t>
            </a:r>
            <a:r>
              <a:rPr lang="en-IN" dirty="0" err="1" smtClean="0">
                <a:latin typeface="Algerian" pitchFamily="82" charset="0"/>
              </a:rPr>
              <a:t>mannargudi</a:t>
            </a:r>
            <a:endParaRPr lang="en-IN" dirty="0">
              <a:latin typeface="Algerian" pitchFamily="82" charset="0"/>
            </a:endParaRPr>
          </a:p>
        </p:txBody>
      </p:sp>
      <p:sp>
        <p:nvSpPr>
          <p:cNvPr id="3" name="Text Placeholder 2"/>
          <p:cNvSpPr>
            <a:spLocks noGrp="1"/>
          </p:cNvSpPr>
          <p:nvPr>
            <p:ph type="body" sz="half" idx="2"/>
          </p:nvPr>
        </p:nvSpPr>
        <p:spPr/>
        <p:txBody>
          <a:bodyPr>
            <a:normAutofit/>
          </a:bodyPr>
          <a:lstStyle/>
          <a:p>
            <a:r>
              <a:rPr lang="en-IN" sz="2400" dirty="0" smtClean="0">
                <a:latin typeface="Algerian" pitchFamily="82" charset="0"/>
              </a:rPr>
              <a:t>DEPARTMENT OF BUSINESS ADMINISTRATION</a:t>
            </a:r>
            <a:endParaRPr lang="en-IN" sz="2400" dirty="0">
              <a:latin typeface="Algerian" pitchFamily="8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xmlns="" val="0"/>
              </a:ext>
            </a:extLst>
          </a:blip>
          <a:srcRect l="4042" r="4042"/>
          <a:stretch>
            <a:fillRect/>
          </a:stretch>
        </p:blipFill>
        <p:spPr/>
      </p:pic>
    </p:spTree>
    <p:extLst>
      <p:ext uri="{BB962C8B-B14F-4D97-AF65-F5344CB8AC3E}">
        <p14:creationId xmlns:p14="http://schemas.microsoft.com/office/powerpoint/2010/main" xmlns="" val="2200595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242048" cy="1143000"/>
          </a:xfrm>
        </p:spPr>
        <p:txBody>
          <a:bodyPr>
            <a:normAutofit fontScale="90000"/>
          </a:bodyPr>
          <a:lstStyle/>
          <a:p>
            <a:r>
              <a:rPr lang="en-IN" i="1" dirty="0" smtClean="0"/>
              <a:t> Organisational behaviour </a:t>
            </a:r>
            <a:r>
              <a:rPr lang="en-IN" i="1" dirty="0"/>
              <a:t>Model: </a:t>
            </a:r>
            <a:br>
              <a:rPr lang="en-IN" i="1" dirty="0"/>
            </a:br>
            <a:endParaRPr lang="en-IN" dirty="0"/>
          </a:p>
        </p:txBody>
      </p:sp>
      <p:pic>
        <p:nvPicPr>
          <p:cNvPr id="2050"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2780928"/>
            <a:ext cx="3521075" cy="19065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Grp="1" noChangeAspect="1" noChangeArrowheads="1"/>
          </p:cNvPicPr>
          <p:nvPr>
            <p:ph sz="half" idx="2"/>
          </p:nvPr>
        </p:nvPicPr>
        <p:blipFill>
          <a:blip r:embed="rId3">
            <a:extLst>
              <a:ext uri="{28A0092B-C50C-407E-A947-70E740481C1C}">
                <a14:useLocalDpi xmlns:a14="http://schemas.microsoft.com/office/drawing/2010/main" xmlns="" val="0"/>
              </a:ext>
            </a:extLst>
          </a:blip>
          <a:srcRect/>
          <a:stretch>
            <a:fillRect/>
          </a:stretch>
        </p:blipFill>
        <p:spPr bwMode="auto">
          <a:xfrm>
            <a:off x="4211960" y="2780928"/>
            <a:ext cx="3521075" cy="26435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3400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288032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en-IN" b="1" i="1" dirty="0">
                <a:latin typeface="Times New Roman" pitchFamily="18" charset="0"/>
                <a:cs typeface="Times New Roman" pitchFamily="18" charset="0"/>
              </a:rPr>
              <a:t>1. The S-R Model</a:t>
            </a:r>
          </a:p>
        </p:txBody>
      </p:sp>
      <p:sp>
        <p:nvSpPr>
          <p:cNvPr id="3" name="Rectangle 2"/>
          <p:cNvSpPr/>
          <p:nvPr/>
        </p:nvSpPr>
        <p:spPr>
          <a:xfrm>
            <a:off x="683568" y="1484784"/>
            <a:ext cx="7344816" cy="4524315"/>
          </a:xfrm>
          <a:prstGeom prst="rect">
            <a:avLst/>
          </a:prstGeom>
        </p:spPr>
        <p:txBody>
          <a:bodyPr wrap="square">
            <a:spAutoFit/>
          </a:bodyPr>
          <a:lstStyle/>
          <a:p>
            <a:r>
              <a:rPr lang="en-IN" b="1" dirty="0">
                <a:latin typeface="Times New Roman" pitchFamily="18" charset="0"/>
                <a:cs typeface="Times New Roman" pitchFamily="18" charset="0"/>
              </a:rPr>
              <a:t>This model assumes that the reasons which cause human behaviour are of two types: </a:t>
            </a:r>
            <a:endParaRPr lang="en-IN" b="1" dirty="0" smtClean="0">
              <a:latin typeface="Times New Roman" pitchFamily="18" charset="0"/>
              <a:cs typeface="Times New Roman" pitchFamily="18" charset="0"/>
            </a:endParaRPr>
          </a:p>
          <a:p>
            <a:endParaRPr lang="en-IN" b="1" dirty="0" smtClean="0">
              <a:latin typeface="Times New Roman" pitchFamily="18" charset="0"/>
              <a:cs typeface="Times New Roman" pitchFamily="18" charset="0"/>
            </a:endParaRPr>
          </a:p>
          <a:p>
            <a:endParaRPr lang="en-IN" b="1" dirty="0">
              <a:latin typeface="Times New Roman" pitchFamily="18" charset="0"/>
              <a:cs typeface="Times New Roman" pitchFamily="18" charset="0"/>
            </a:endParaRPr>
          </a:p>
          <a:p>
            <a:endParaRPr lang="en-IN" b="1"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(i) Internal Feeling </a:t>
            </a:r>
          </a:p>
          <a:p>
            <a:r>
              <a:rPr lang="en-IN" dirty="0">
                <a:latin typeface="Times New Roman" pitchFamily="18" charset="0"/>
                <a:cs typeface="Times New Roman" pitchFamily="18" charset="0"/>
              </a:rPr>
              <a:t>(ii) External Environment </a:t>
            </a:r>
          </a:p>
          <a:p>
            <a:r>
              <a:rPr lang="en-IN" dirty="0" smtClean="0">
                <a:latin typeface="Times New Roman" pitchFamily="18" charset="0"/>
                <a:cs typeface="Times New Roman" pitchFamily="18" charset="0"/>
              </a:rPr>
              <a:t>	Internal </a:t>
            </a:r>
            <a:r>
              <a:rPr lang="en-IN" dirty="0">
                <a:latin typeface="Times New Roman" pitchFamily="18" charset="0"/>
                <a:cs typeface="Times New Roman" pitchFamily="18" charset="0"/>
              </a:rPr>
              <a:t>feelings of a person may relate to his motivational factor whereas the external environment which is also called the stimulus directly influences the activity of a person. The stimulus may be in the form of heat, light, etc. </a:t>
            </a:r>
            <a:r>
              <a:rPr lang="en-IN" dirty="0" smtClean="0">
                <a:latin typeface="Times New Roman" pitchFamily="18" charset="0"/>
                <a:cs typeface="Times New Roman" pitchFamily="18" charset="0"/>
              </a:rPr>
              <a:t>	</a:t>
            </a: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According </a:t>
            </a:r>
            <a:r>
              <a:rPr lang="en-IN" dirty="0">
                <a:latin typeface="Times New Roman" pitchFamily="18" charset="0"/>
                <a:cs typeface="Times New Roman" pitchFamily="18" charset="0"/>
              </a:rPr>
              <a:t>to this approach, behaviour is determined by the stimulus or in other words the external environment forces determine the behaviour of a person at any given moment. There is a direct relation between stimulus and response that is why this process is called S-R process. </a:t>
            </a:r>
          </a:p>
        </p:txBody>
      </p:sp>
      <p:pic>
        <p:nvPicPr>
          <p:cNvPr id="4" name="Picture 3" descr="S-R Model">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1907704" y="2200275"/>
            <a:ext cx="4381500" cy="819150"/>
          </a:xfrm>
          <a:prstGeom prst="rect">
            <a:avLst/>
          </a:prstGeom>
          <a:noFill/>
          <a:ln>
            <a:noFill/>
          </a:ln>
        </p:spPr>
      </p:pic>
    </p:spTree>
    <p:extLst>
      <p:ext uri="{BB962C8B-B14F-4D97-AF65-F5344CB8AC3E}">
        <p14:creationId xmlns:p14="http://schemas.microsoft.com/office/powerpoint/2010/main" xmlns="" val="343707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836712"/>
            <a:ext cx="280831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IN" dirty="0">
                <a:latin typeface="Times New Roman" pitchFamily="18" charset="0"/>
                <a:cs typeface="Times New Roman" pitchFamily="18" charset="0"/>
              </a:rPr>
              <a:t>Limitations of SR Model</a:t>
            </a:r>
          </a:p>
        </p:txBody>
      </p:sp>
      <p:sp>
        <p:nvSpPr>
          <p:cNvPr id="3" name="Rectangle 2"/>
          <p:cNvSpPr/>
          <p:nvPr/>
        </p:nvSpPr>
        <p:spPr>
          <a:xfrm>
            <a:off x="971600" y="1838365"/>
            <a:ext cx="6696744" cy="1754326"/>
          </a:xfrm>
          <a:prstGeom prst="rect">
            <a:avLst/>
          </a:prstGeom>
        </p:spPr>
        <p:txBody>
          <a:bodyPr wrap="square">
            <a:spAutoFit/>
          </a:bodyPr>
          <a:lstStyle/>
          <a:p>
            <a:r>
              <a:rPr lang="en-IN" dirty="0">
                <a:latin typeface="Times New Roman" pitchFamily="18" charset="0"/>
                <a:cs typeface="Times New Roman" pitchFamily="18" charset="0"/>
              </a:rPr>
              <a:t>The basic drawback of this model is that organism or person is immobile and passive. Whereas in reality the person concerned plays an important role in behaviour which is influenced by the internal feelings of the person. This model, thus, does not give a complete picture as to what caused the person to act in a particular way in a particular situation. </a:t>
            </a:r>
          </a:p>
        </p:txBody>
      </p:sp>
    </p:spTree>
    <p:extLst>
      <p:ext uri="{BB962C8B-B14F-4D97-AF65-F5344CB8AC3E}">
        <p14:creationId xmlns:p14="http://schemas.microsoft.com/office/powerpoint/2010/main" xmlns="" val="2382957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46004"/>
            <a:ext cx="244827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en-IN" b="1" i="1" dirty="0">
                <a:latin typeface="Times New Roman" pitchFamily="18" charset="0"/>
                <a:cs typeface="Times New Roman" pitchFamily="18" charset="0"/>
              </a:rPr>
              <a:t>2. S-O-B-A Model</a:t>
            </a:r>
          </a:p>
        </p:txBody>
      </p:sp>
      <p:sp>
        <p:nvSpPr>
          <p:cNvPr id="3" name="Rectangle 2"/>
          <p:cNvSpPr/>
          <p:nvPr/>
        </p:nvSpPr>
        <p:spPr>
          <a:xfrm>
            <a:off x="651370" y="1844824"/>
            <a:ext cx="6440909" cy="1477328"/>
          </a:xfrm>
          <a:prstGeom prst="rect">
            <a:avLst/>
          </a:prstGeom>
        </p:spPr>
        <p:txBody>
          <a:bodyPr wrap="square">
            <a:spAutoFit/>
          </a:bodyPr>
          <a:lstStyle/>
          <a:p>
            <a:r>
              <a:rPr lang="en-IN" dirty="0">
                <a:latin typeface="Times New Roman" pitchFamily="18" charset="0"/>
                <a:cs typeface="Times New Roman" pitchFamily="18" charset="0"/>
              </a:rPr>
              <a:t>S-O-B-A model is a comprehensive model of human behaviour which combines the S-R situation and human being. But O in this model is not passive or immobile, but it is a mediating, maintenance and adjective function between S and R. S-O-B-A model at times is also referred to as S-O- B-A model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03648" y="4077072"/>
            <a:ext cx="4968552" cy="1562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08141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5958" y="1691074"/>
            <a:ext cx="6552728" cy="2308324"/>
          </a:xfrm>
          <a:prstGeom prst="rect">
            <a:avLst/>
          </a:prstGeom>
        </p:spPr>
        <p:txBody>
          <a:bodyPr wrap="square">
            <a:spAutoFit/>
          </a:bodyPr>
          <a:lstStyle/>
          <a:p>
            <a:r>
              <a:rPr lang="en-IN" dirty="0">
                <a:latin typeface="Times New Roman" pitchFamily="18" charset="0"/>
                <a:cs typeface="Times New Roman" pitchFamily="18" charset="0"/>
              </a:rPr>
              <a:t>The S in this model stands for stimulus or the external environmental situation. It includes light, heat, sound, actions of supervisors or other aspects of environment to which a person is sensitive. The stimulus is very comprehensive and all encompassing in nature. It stimulates the organism or person into action, interrupt what they are doing and help them to make their choices. The stimulus incorporates all aspects of the environment-immediate stimulus, physical environment and socio-cultural environment. </a:t>
            </a:r>
          </a:p>
        </p:txBody>
      </p:sp>
      <p:sp>
        <p:nvSpPr>
          <p:cNvPr id="3" name="Rectangle 2"/>
          <p:cNvSpPr/>
          <p:nvPr/>
        </p:nvSpPr>
        <p:spPr>
          <a:xfrm>
            <a:off x="750236" y="987070"/>
            <a:ext cx="1877548"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IN" b="1" dirty="0" smtClean="0">
                <a:effectLst>
                  <a:outerShdw blurRad="25006" dist="20003" dir="16020000" algn="tl">
                    <a:schemeClr val="accent1">
                      <a:satMod val="200000"/>
                      <a:shade val="1000"/>
                      <a:alpha val="60000"/>
                    </a:schemeClr>
                  </a:outerShdw>
                </a:effectLst>
              </a:rPr>
              <a:t>STIMULUS</a:t>
            </a:r>
            <a:endParaRPr lang="en-IN" dirty="0"/>
          </a:p>
        </p:txBody>
      </p:sp>
    </p:spTree>
    <p:extLst>
      <p:ext uri="{BB962C8B-B14F-4D97-AF65-F5344CB8AC3E}">
        <p14:creationId xmlns:p14="http://schemas.microsoft.com/office/powerpoint/2010/main" xmlns="" val="3327244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772816"/>
            <a:ext cx="6696744" cy="1754326"/>
          </a:xfrm>
          <a:prstGeom prst="rect">
            <a:avLst/>
          </a:prstGeom>
        </p:spPr>
        <p:txBody>
          <a:bodyPr wrap="square">
            <a:spAutoFit/>
          </a:bodyPr>
          <a:lstStyle/>
          <a:p>
            <a:r>
              <a:rPr lang="en-IN" dirty="0">
                <a:latin typeface="Times New Roman" pitchFamily="18" charset="0"/>
                <a:cs typeface="Times New Roman" pitchFamily="18" charset="0"/>
              </a:rPr>
              <a:t>The O in this model stands for the organism as the person. But this O does not stand for only the physiological being but also it includes the processes within the person </a:t>
            </a:r>
            <a:r>
              <a:rPr lang="en-IN" dirty="0" err="1">
                <a:latin typeface="Times New Roman" pitchFamily="18" charset="0"/>
                <a:cs typeface="Times New Roman" pitchFamily="18" charset="0"/>
              </a:rPr>
              <a:t>e.g</a:t>
            </a:r>
            <a:r>
              <a:rPr lang="en-IN" dirty="0">
                <a:latin typeface="Times New Roman" pitchFamily="18" charset="0"/>
                <a:cs typeface="Times New Roman" pitchFamily="18" charset="0"/>
              </a:rPr>
              <a:t>; heredity, maturity, knowledge, skills, values, perceptions, attitudes, personality and motivation. The double headed arrow between S and O indicates the interaction between the situation and organism. </a:t>
            </a:r>
          </a:p>
        </p:txBody>
      </p:sp>
      <p:sp>
        <p:nvSpPr>
          <p:cNvPr id="3" name="Rectangle 2"/>
          <p:cNvSpPr/>
          <p:nvPr/>
        </p:nvSpPr>
        <p:spPr>
          <a:xfrm>
            <a:off x="827584" y="908720"/>
            <a:ext cx="165618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IN" b="1" dirty="0" smtClean="0">
                <a:effectLst>
                  <a:outerShdw blurRad="25006" dist="20003" dir="16020000" algn="tl">
                    <a:schemeClr val="accent1">
                      <a:satMod val="200000"/>
                      <a:shade val="1000"/>
                      <a:alpha val="60000"/>
                    </a:schemeClr>
                  </a:outerShdw>
                </a:effectLst>
              </a:rPr>
              <a:t>ORGANISM</a:t>
            </a:r>
            <a:endParaRPr lang="en-IN" dirty="0"/>
          </a:p>
        </p:txBody>
      </p:sp>
    </p:spTree>
    <p:extLst>
      <p:ext uri="{BB962C8B-B14F-4D97-AF65-F5344CB8AC3E}">
        <p14:creationId xmlns:p14="http://schemas.microsoft.com/office/powerpoint/2010/main" xmlns="" val="1537152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9026" y="1628800"/>
            <a:ext cx="6408712" cy="1754326"/>
          </a:xfrm>
          <a:prstGeom prst="rect">
            <a:avLst/>
          </a:prstGeom>
        </p:spPr>
        <p:txBody>
          <a:bodyPr wrap="square">
            <a:spAutoFit/>
          </a:bodyPr>
          <a:lstStyle/>
          <a:p>
            <a:r>
              <a:rPr lang="en-IN" dirty="0">
                <a:latin typeface="Times New Roman" pitchFamily="18" charset="0"/>
                <a:cs typeface="Times New Roman" pitchFamily="18" charset="0"/>
              </a:rPr>
              <a:t>The B stands for behaviour. It includes both overt and covert behaviour such as body movements, talking, facial expressions, emotions, sentiments and thinking. The response of organism indicated by a single headed arrow is the behaviour. Behaviour is anything that a person does; it is not something that is done to a person. </a:t>
            </a:r>
          </a:p>
        </p:txBody>
      </p:sp>
      <p:sp>
        <p:nvSpPr>
          <p:cNvPr id="3" name="Rectangle 2"/>
          <p:cNvSpPr/>
          <p:nvPr/>
        </p:nvSpPr>
        <p:spPr>
          <a:xfrm>
            <a:off x="899592" y="836712"/>
            <a:ext cx="155228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IN" b="1" dirty="0" smtClean="0">
                <a:effectLst>
                  <a:outerShdw blurRad="25006" dist="20003" dir="16020000" algn="tl">
                    <a:schemeClr val="accent1">
                      <a:satMod val="200000"/>
                      <a:shade val="1000"/>
                      <a:alpha val="60000"/>
                    </a:schemeClr>
                  </a:outerShdw>
                </a:effectLst>
              </a:rPr>
              <a:t>BEHAVIOUR</a:t>
            </a:r>
            <a:endParaRPr lang="en-IN" dirty="0"/>
          </a:p>
        </p:txBody>
      </p:sp>
    </p:spTree>
    <p:extLst>
      <p:ext uri="{BB962C8B-B14F-4D97-AF65-F5344CB8AC3E}">
        <p14:creationId xmlns:p14="http://schemas.microsoft.com/office/powerpoint/2010/main" xmlns="" val="1413463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55576" y="1556792"/>
            <a:ext cx="6480720" cy="1754326"/>
          </a:xfrm>
          <a:prstGeom prst="rect">
            <a:avLst/>
          </a:prstGeom>
        </p:spPr>
        <p:txBody>
          <a:bodyPr wrap="square">
            <a:spAutoFit/>
          </a:bodyPr>
          <a:lstStyle/>
          <a:p>
            <a:r>
              <a:rPr lang="en-IN" dirty="0">
                <a:latin typeface="Times New Roman" pitchFamily="18" charset="0"/>
                <a:cs typeface="Times New Roman" pitchFamily="18" charset="0"/>
              </a:rPr>
              <a:t>The A stands for accomplishments and consequences. When behaviour, in turn, acts on the outside world, it leads to accomplishment as shown by single headed arrow. It is assumed that the accomplishments may further change the stimulating conditions and thereby influence the subsequent behaviour or it may create new stimulus leading to new behaviour. </a:t>
            </a:r>
          </a:p>
        </p:txBody>
      </p:sp>
      <p:sp>
        <p:nvSpPr>
          <p:cNvPr id="2" name="Rectangle 1"/>
          <p:cNvSpPr/>
          <p:nvPr/>
        </p:nvSpPr>
        <p:spPr>
          <a:xfrm>
            <a:off x="899592" y="836712"/>
            <a:ext cx="226696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en-IN" b="1" dirty="0" smtClean="0">
                <a:effectLst>
                  <a:outerShdw blurRad="25006" dist="20003" dir="16020000" algn="tl">
                    <a:schemeClr val="accent1">
                      <a:satMod val="200000"/>
                      <a:shade val="1000"/>
                      <a:alpha val="60000"/>
                    </a:schemeClr>
                  </a:outerShdw>
                </a:effectLst>
              </a:rPr>
              <a:t>ACCOMPLISHMENTS</a:t>
            </a:r>
            <a:endParaRPr lang="en-IN" dirty="0"/>
          </a:p>
        </p:txBody>
      </p:sp>
    </p:spTree>
    <p:extLst>
      <p:ext uri="{BB962C8B-B14F-4D97-AF65-F5344CB8AC3E}">
        <p14:creationId xmlns:p14="http://schemas.microsoft.com/office/powerpoint/2010/main" xmlns="" val="3721886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340768"/>
            <a:ext cx="6480720" cy="3139321"/>
          </a:xfrm>
          <a:prstGeom prst="rect">
            <a:avLst/>
          </a:prstGeom>
        </p:spPr>
        <p:txBody>
          <a:bodyPr wrap="square">
            <a:spAutoFit/>
          </a:bodyPr>
          <a:lstStyle/>
          <a:p>
            <a:pPr algn="ctr"/>
            <a:r>
              <a:rPr lang="en-IN"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Organizational </a:t>
            </a:r>
            <a:r>
              <a:rPr lang="en-I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Behaviour – Models</a:t>
            </a:r>
          </a:p>
          <a:p>
            <a:pPr algn="ctr"/>
            <a:endParaRPr lang="en-IN" b="1" dirty="0">
              <a:latin typeface="Times New Roman" pitchFamily="18" charset="0"/>
              <a:cs typeface="Times New Roman" pitchFamily="18" charset="0"/>
            </a:endParaRPr>
          </a:p>
          <a:p>
            <a:pPr lvl="0"/>
            <a:endParaRPr lang="en-IN" b="1" dirty="0">
              <a:latin typeface="Times New Roman" pitchFamily="18" charset="0"/>
              <a:cs typeface="Times New Roman" pitchFamily="18" charset="0"/>
            </a:endParaRPr>
          </a:p>
          <a:p>
            <a:pPr marL="285750" lvl="0" indent="-285750">
              <a:buFont typeface="Wingdings" pitchFamily="2" charset="2"/>
              <a:buChar char="Ø"/>
            </a:pPr>
            <a:r>
              <a:rPr lang="en-IN" dirty="0" smtClean="0">
                <a:latin typeface="Times New Roman" pitchFamily="18" charset="0"/>
                <a:cs typeface="Times New Roman" pitchFamily="18" charset="0"/>
              </a:rPr>
              <a:t>Autocratic </a:t>
            </a:r>
            <a:r>
              <a:rPr lang="en-IN" b="1" dirty="0" smtClean="0">
                <a:latin typeface="Times New Roman" pitchFamily="18" charset="0"/>
                <a:cs typeface="Times New Roman" pitchFamily="18" charset="0"/>
              </a:rPr>
              <a:t>Model</a:t>
            </a:r>
            <a:r>
              <a:rPr lang="en-IN" dirty="0" smtClean="0">
                <a:latin typeface="Times New Roman" pitchFamily="18" charset="0"/>
                <a:cs typeface="Times New Roman" pitchFamily="18" charset="0"/>
              </a:rPr>
              <a:t>.</a:t>
            </a:r>
          </a:p>
          <a:p>
            <a:pPr lvl="0"/>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root level of this </a:t>
            </a:r>
            <a:r>
              <a:rPr lang="en-IN" b="1" dirty="0">
                <a:latin typeface="Times New Roman" pitchFamily="18" charset="0"/>
                <a:cs typeface="Times New Roman" pitchFamily="18" charset="0"/>
              </a:rPr>
              <a:t>model</a:t>
            </a:r>
            <a:r>
              <a:rPr lang="en-IN" dirty="0">
                <a:latin typeface="Times New Roman" pitchFamily="18" charset="0"/>
                <a:cs typeface="Times New Roman" pitchFamily="18" charset="0"/>
              </a:rPr>
              <a:t> is power with a managerial orientation of authority. ... </a:t>
            </a:r>
          </a:p>
          <a:p>
            <a:pPr marL="342900" lvl="0" indent="-342900">
              <a:buFont typeface="Wingdings" pitchFamily="2" charset="2"/>
              <a:buChar char="Ø"/>
            </a:pPr>
            <a:r>
              <a:rPr lang="en-IN" dirty="0">
                <a:latin typeface="Times New Roman" pitchFamily="18" charset="0"/>
                <a:cs typeface="Times New Roman" pitchFamily="18" charset="0"/>
              </a:rPr>
              <a:t>Custodial </a:t>
            </a:r>
            <a:r>
              <a:rPr lang="en-IN" b="1" dirty="0">
                <a:latin typeface="Times New Roman" pitchFamily="18" charset="0"/>
                <a:cs typeface="Times New Roman" pitchFamily="18" charset="0"/>
              </a:rPr>
              <a:t>Model</a:t>
            </a:r>
            <a:r>
              <a:rPr lang="en-IN" dirty="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root level of this </a:t>
            </a:r>
            <a:r>
              <a:rPr lang="en-IN" b="1" dirty="0">
                <a:latin typeface="Times New Roman" pitchFamily="18" charset="0"/>
                <a:cs typeface="Times New Roman" pitchFamily="18" charset="0"/>
              </a:rPr>
              <a:t>model</a:t>
            </a:r>
            <a:r>
              <a:rPr lang="en-IN" dirty="0">
                <a:latin typeface="Times New Roman" pitchFamily="18" charset="0"/>
                <a:cs typeface="Times New Roman" pitchFamily="18" charset="0"/>
              </a:rPr>
              <a:t> is economic resources with a managerial orientation of money. ... </a:t>
            </a:r>
          </a:p>
          <a:p>
            <a:pPr marL="285750" lvl="0" indent="-285750">
              <a:buFont typeface="Wingdings" pitchFamily="2" charset="2"/>
              <a:buChar char="Ø"/>
            </a:pPr>
            <a:r>
              <a:rPr lang="en-IN" dirty="0">
                <a:latin typeface="Times New Roman" pitchFamily="18" charset="0"/>
                <a:cs typeface="Times New Roman" pitchFamily="18" charset="0"/>
              </a:rPr>
              <a:t>Supportive </a:t>
            </a:r>
            <a:r>
              <a:rPr lang="en-IN" b="1" dirty="0">
                <a:latin typeface="Times New Roman" pitchFamily="18" charset="0"/>
                <a:cs typeface="Times New Roman" pitchFamily="18" charset="0"/>
              </a:rPr>
              <a:t>Model</a:t>
            </a:r>
            <a:r>
              <a:rPr lang="en-IN" dirty="0">
                <a:latin typeface="Times New Roman" pitchFamily="18" charset="0"/>
                <a:cs typeface="Times New Roman" pitchFamily="18" charset="0"/>
              </a:rPr>
              <a:t>. ... </a:t>
            </a:r>
          </a:p>
          <a:p>
            <a:pPr marL="285750" lvl="0" indent="-285750">
              <a:buFont typeface="Wingdings" pitchFamily="2" charset="2"/>
              <a:buChar char="Ø"/>
            </a:pPr>
            <a:r>
              <a:rPr lang="en-IN" dirty="0">
                <a:latin typeface="Times New Roman" pitchFamily="18" charset="0"/>
                <a:cs typeface="Times New Roman" pitchFamily="18" charset="0"/>
              </a:rPr>
              <a:t>Collegial </a:t>
            </a:r>
            <a:r>
              <a:rPr lang="en-IN" b="1" dirty="0">
                <a:latin typeface="Times New Roman" pitchFamily="18" charset="0"/>
                <a:cs typeface="Times New Roman" pitchFamily="18" charset="0"/>
              </a:rPr>
              <a:t>Model</a:t>
            </a:r>
            <a:r>
              <a:rPr lang="en-IN" dirty="0">
                <a:latin typeface="Times New Roman" pitchFamily="18" charset="0"/>
                <a:cs typeface="Times New Roman" pitchFamily="18" charset="0"/>
              </a:rPr>
              <a:t>.</a:t>
            </a:r>
          </a:p>
        </p:txBody>
      </p:sp>
    </p:spTree>
    <p:extLst>
      <p:ext uri="{BB962C8B-B14F-4D97-AF65-F5344CB8AC3E}">
        <p14:creationId xmlns:p14="http://schemas.microsoft.com/office/powerpoint/2010/main" xmlns="" val="2269933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vignesh\Pictures\thank  u imag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1760" y="1844824"/>
            <a:ext cx="3121025" cy="17589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2818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5856" y="1052736"/>
            <a:ext cx="5196412" cy="1844776"/>
          </a:xfrm>
        </p:spPr>
        <p:txBody>
          <a:bodyPr/>
          <a:lstStyle/>
          <a:p>
            <a:r>
              <a:rPr lang="en-IN" sz="4400" i="1" dirty="0" smtClean="0">
                <a:latin typeface="Algerian" pitchFamily="82" charset="0"/>
                <a:cs typeface="Times New Roman" pitchFamily="18" charset="0"/>
              </a:rPr>
              <a:t>ORGANISATIONAL BEHAVIOUR </a:t>
            </a:r>
            <a:r>
              <a:rPr lang="en-IN" sz="4400" dirty="0" smtClean="0">
                <a:latin typeface="Algerian" pitchFamily="82" charset="0"/>
              </a:rPr>
              <a:t>MODELS</a:t>
            </a:r>
            <a:r>
              <a:rPr lang="en-IN" sz="4400" dirty="0">
                <a:latin typeface="Algerian" pitchFamily="82" charset="0"/>
              </a:rPr>
              <a:t/>
            </a:r>
            <a:br>
              <a:rPr lang="en-IN" sz="4400" dirty="0">
                <a:latin typeface="Algerian" pitchFamily="82" charset="0"/>
              </a:rPr>
            </a:br>
            <a:r>
              <a:rPr lang="en-IN" sz="4400" i="1" dirty="0" smtClean="0">
                <a:latin typeface="Algerian" pitchFamily="82" charset="0"/>
                <a:cs typeface="Times New Roman" pitchFamily="18" charset="0"/>
              </a:rPr>
              <a:t> </a:t>
            </a:r>
            <a:endParaRPr lang="en-IN" sz="4400" i="1" dirty="0">
              <a:latin typeface="Algerian" pitchFamily="82" charset="0"/>
              <a:cs typeface="Times New Roman" pitchFamily="18" charset="0"/>
            </a:endParaRPr>
          </a:p>
        </p:txBody>
      </p:sp>
      <p:sp>
        <p:nvSpPr>
          <p:cNvPr id="3" name="Subtitle 2"/>
          <p:cNvSpPr>
            <a:spLocks noGrp="1"/>
          </p:cNvSpPr>
          <p:nvPr>
            <p:ph type="subTitle" idx="1"/>
          </p:nvPr>
        </p:nvSpPr>
        <p:spPr>
          <a:xfrm>
            <a:off x="3419872" y="3068960"/>
            <a:ext cx="5114778" cy="1101248"/>
          </a:xfrm>
        </p:spPr>
        <p:txBody>
          <a:bodyPr>
            <a:noAutofit/>
          </a:bodyPr>
          <a:lstStyle/>
          <a:p>
            <a:pPr>
              <a:lnSpc>
                <a:spcPct val="150000"/>
              </a:lnSpc>
            </a:pPr>
            <a:r>
              <a:rPr lang="en-IN" sz="2400" dirty="0" smtClean="0">
                <a:latin typeface="Algerian" pitchFamily="82" charset="0"/>
              </a:rPr>
              <a:t>Presented </a:t>
            </a:r>
            <a:r>
              <a:rPr lang="en-IN" sz="2400" dirty="0">
                <a:latin typeface="Algerian" pitchFamily="82" charset="0"/>
              </a:rPr>
              <a:t>by</a:t>
            </a:r>
            <a:br>
              <a:rPr lang="en-IN" sz="2400" dirty="0">
                <a:latin typeface="Algerian" pitchFamily="82" charset="0"/>
              </a:rPr>
            </a:br>
            <a:r>
              <a:rPr lang="en-IN" sz="2400" dirty="0" err="1">
                <a:latin typeface="Algerian" pitchFamily="82" charset="0"/>
              </a:rPr>
              <a:t>ms.g.bharathi</a:t>
            </a:r>
            <a:r>
              <a:rPr lang="en-IN" sz="2400" dirty="0">
                <a:latin typeface="Algerian" pitchFamily="82" charset="0"/>
              </a:rPr>
              <a:t/>
            </a:r>
            <a:br>
              <a:rPr lang="en-IN" sz="2400" dirty="0">
                <a:latin typeface="Algerian" pitchFamily="82" charset="0"/>
              </a:rPr>
            </a:br>
            <a:r>
              <a:rPr lang="en-IN" sz="2400" dirty="0">
                <a:latin typeface="Algerian" pitchFamily="82" charset="0"/>
              </a:rPr>
              <a:t>assistant professor</a:t>
            </a:r>
            <a:br>
              <a:rPr lang="en-IN" sz="2400" dirty="0">
                <a:latin typeface="Algerian" pitchFamily="82" charset="0"/>
              </a:rPr>
            </a:br>
            <a:r>
              <a:rPr lang="en-IN" sz="2400" dirty="0">
                <a:latin typeface="Algerian" pitchFamily="82" charset="0"/>
              </a:rPr>
              <a:t>business administration</a:t>
            </a:r>
            <a:br>
              <a:rPr lang="en-IN" sz="2400" dirty="0">
                <a:latin typeface="Algerian" pitchFamily="82" charset="0"/>
              </a:rPr>
            </a:br>
            <a:r>
              <a:rPr lang="en-IN" sz="2400" dirty="0">
                <a:latin typeface="Algerian" pitchFamily="82" charset="0"/>
              </a:rPr>
              <a:t>stet women’s college</a:t>
            </a:r>
            <a:br>
              <a:rPr lang="en-IN" sz="2400" dirty="0">
                <a:latin typeface="Algerian" pitchFamily="82" charset="0"/>
              </a:rPr>
            </a:br>
            <a:r>
              <a:rPr lang="en-IN" sz="2400" dirty="0" err="1">
                <a:latin typeface="Algerian" pitchFamily="82" charset="0"/>
              </a:rPr>
              <a:t>mannargudi</a:t>
            </a:r>
            <a:r>
              <a:rPr lang="en-IN" sz="2400" dirty="0" smtClean="0">
                <a:latin typeface="Algerian" pitchFamily="82" charset="0"/>
              </a:rPr>
              <a:t> </a:t>
            </a:r>
            <a:endParaRPr lang="en-IN" sz="2400" dirty="0">
              <a:latin typeface="Algerian" pitchFamily="82" charset="0"/>
            </a:endParaRPr>
          </a:p>
        </p:txBody>
      </p:sp>
    </p:spTree>
    <p:extLst>
      <p:ext uri="{BB962C8B-B14F-4D97-AF65-F5344CB8AC3E}">
        <p14:creationId xmlns:p14="http://schemas.microsoft.com/office/powerpoint/2010/main" xmlns="" val="179272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772816"/>
            <a:ext cx="5886400" cy="1754326"/>
          </a:xfrm>
          <a:prstGeom prst="rect">
            <a:avLst/>
          </a:prstGeom>
        </p:spPr>
        <p:txBody>
          <a:bodyPr wrap="square">
            <a:spAutoFit/>
          </a:bodyPr>
          <a:lstStyle/>
          <a:p>
            <a:pPr marL="285750" indent="-285750" algn="just">
              <a:buFont typeface="Wingdings" pitchFamily="2" charset="2"/>
              <a:buChar char="v"/>
            </a:pPr>
            <a:r>
              <a:rPr lang="en-IN" dirty="0" smtClean="0">
                <a:latin typeface="Arial" pitchFamily="34" charset="0"/>
                <a:cs typeface="Arial" pitchFamily="34" charset="0"/>
              </a:rPr>
              <a:t>Introduction</a:t>
            </a:r>
            <a:endParaRPr lang="en-IN" dirty="0">
              <a:latin typeface="Arial" pitchFamily="34" charset="0"/>
              <a:cs typeface="Arial" pitchFamily="34" charset="0"/>
            </a:endParaRPr>
          </a:p>
          <a:p>
            <a:pPr marL="285750" indent="-285750" algn="just">
              <a:buFont typeface="Wingdings" pitchFamily="2" charset="2"/>
              <a:buChar char="v"/>
            </a:pPr>
            <a:r>
              <a:rPr lang="en-IN" dirty="0">
                <a:latin typeface="Arial" pitchFamily="34" charset="0"/>
                <a:cs typeface="Arial" pitchFamily="34" charset="0"/>
              </a:rPr>
              <a:t>Meaning of </a:t>
            </a:r>
            <a:r>
              <a:rPr lang="en-IN" dirty="0" smtClean="0">
                <a:latin typeface="Arial" pitchFamily="34" charset="0"/>
                <a:cs typeface="Arial" pitchFamily="34" charset="0"/>
              </a:rPr>
              <a:t>Organisational Behaviour</a:t>
            </a:r>
            <a:endParaRPr lang="en-IN" dirty="0">
              <a:latin typeface="Arial" pitchFamily="34" charset="0"/>
              <a:cs typeface="Arial" pitchFamily="34" charset="0"/>
            </a:endParaRPr>
          </a:p>
          <a:p>
            <a:pPr marL="285750" indent="-285750" algn="just">
              <a:buFont typeface="Wingdings" pitchFamily="2" charset="2"/>
              <a:buChar char="v"/>
            </a:pPr>
            <a:r>
              <a:rPr lang="en-IN" dirty="0">
                <a:latin typeface="Arial" pitchFamily="34" charset="0"/>
                <a:cs typeface="Arial" pitchFamily="34" charset="0"/>
              </a:rPr>
              <a:t>Definition of Organisational </a:t>
            </a:r>
            <a:r>
              <a:rPr lang="en-IN" dirty="0" smtClean="0">
                <a:latin typeface="Arial" pitchFamily="34" charset="0"/>
                <a:cs typeface="Arial" pitchFamily="34" charset="0"/>
              </a:rPr>
              <a:t>Behaviour</a:t>
            </a:r>
            <a:endParaRPr lang="en-IN" dirty="0">
              <a:latin typeface="Arial" pitchFamily="34" charset="0"/>
              <a:cs typeface="Arial" pitchFamily="34" charset="0"/>
            </a:endParaRPr>
          </a:p>
          <a:p>
            <a:pPr marL="285750" indent="-285750" algn="just">
              <a:buFont typeface="Wingdings" pitchFamily="2" charset="2"/>
              <a:buChar char="v"/>
            </a:pPr>
            <a:r>
              <a:rPr lang="en-IN" dirty="0">
                <a:latin typeface="Arial" pitchFamily="34" charset="0"/>
                <a:cs typeface="Arial" pitchFamily="34" charset="0"/>
              </a:rPr>
              <a:t>Models </a:t>
            </a:r>
            <a:endParaRPr lang="en-IN" dirty="0" smtClean="0">
              <a:latin typeface="Arial" pitchFamily="34" charset="0"/>
              <a:cs typeface="Arial" pitchFamily="34" charset="0"/>
            </a:endParaRPr>
          </a:p>
          <a:p>
            <a:pPr marL="285750" indent="-285750" algn="just">
              <a:buFont typeface="Wingdings" pitchFamily="2" charset="2"/>
              <a:buChar char="v"/>
            </a:pPr>
            <a:r>
              <a:rPr lang="en-IN" dirty="0" smtClean="0">
                <a:latin typeface="Arial" pitchFamily="34" charset="0"/>
                <a:cs typeface="Arial" pitchFamily="34" charset="0"/>
              </a:rPr>
              <a:t>Conclusion</a:t>
            </a:r>
            <a:endParaRPr lang="en-IN" dirty="0">
              <a:latin typeface="Arial" pitchFamily="34" charset="0"/>
              <a:cs typeface="Arial" pitchFamily="34" charset="0"/>
            </a:endParaRPr>
          </a:p>
          <a:p>
            <a:pPr algn="just"/>
            <a:endParaRPr lang="en-IN" dirty="0">
              <a:latin typeface="Arial" pitchFamily="34" charset="0"/>
              <a:cs typeface="Arial" pitchFamily="34" charset="0"/>
            </a:endParaRPr>
          </a:p>
        </p:txBody>
      </p:sp>
      <p:sp>
        <p:nvSpPr>
          <p:cNvPr id="3" name="Rectangle 2"/>
          <p:cNvSpPr/>
          <p:nvPr/>
        </p:nvSpPr>
        <p:spPr>
          <a:xfrm>
            <a:off x="947096" y="908719"/>
            <a:ext cx="2952328" cy="584775"/>
          </a:xfrm>
          <a:prstGeom prst="rect">
            <a:avLst/>
          </a:prstGeom>
        </p:spPr>
        <p:txBody>
          <a:bodyPr wrap="square">
            <a:spAutoFit/>
          </a:bodyPr>
          <a:lstStyle/>
          <a:p>
            <a:r>
              <a:rPr lang="en-IN" sz="3200" dirty="0" smtClean="0">
                <a:latin typeface="Algerian" pitchFamily="82" charset="0"/>
              </a:rPr>
              <a:t>Contents </a:t>
            </a:r>
            <a:endParaRPr lang="en-IN" sz="3200" dirty="0">
              <a:latin typeface="Algerian" pitchFamily="82" charset="0"/>
            </a:endParaRPr>
          </a:p>
        </p:txBody>
      </p:sp>
    </p:spTree>
    <p:extLst>
      <p:ext uri="{BB962C8B-B14F-4D97-AF65-F5344CB8AC3E}">
        <p14:creationId xmlns:p14="http://schemas.microsoft.com/office/powerpoint/2010/main" xmlns="" val="1741958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latin typeface="Times New Roman" pitchFamily="18" charset="0"/>
                <a:cs typeface="Times New Roman" pitchFamily="18" charset="0"/>
              </a:rPr>
              <a:t>introduction</a:t>
            </a:r>
            <a:endParaRPr lang="en-IN" sz="3600" dirty="0">
              <a:latin typeface="Times New Roman" pitchFamily="18" charset="0"/>
              <a:cs typeface="Times New Roman" pitchFamily="18" charset="0"/>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38300" y="2328069"/>
            <a:ext cx="4876800" cy="3409950"/>
          </a:xfrm>
        </p:spPr>
      </p:pic>
    </p:spTree>
    <p:extLst>
      <p:ext uri="{BB962C8B-B14F-4D97-AF65-F5344CB8AC3E}">
        <p14:creationId xmlns:p14="http://schemas.microsoft.com/office/powerpoint/2010/main" xmlns="" val="198576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051753"/>
            <a:ext cx="6912768" cy="3416320"/>
          </a:xfrm>
          <a:prstGeom prst="rect">
            <a:avLst/>
          </a:prstGeom>
        </p:spPr>
        <p:txBody>
          <a:bodyPr wrap="square">
            <a:spAutoFit/>
          </a:bodyPr>
          <a:lstStyle/>
          <a:p>
            <a:pPr algn="just"/>
            <a:endParaRPr lang="en-IN" sz="2400" b="1"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study of Organizational Behaviour (OB) is very interesting and challenging too. It </a:t>
            </a:r>
            <a:r>
              <a:rPr lang="en-IN" sz="2400" dirty="0" smtClean="0">
                <a:latin typeface="Times New Roman" pitchFamily="18" charset="0"/>
                <a:cs typeface="Times New Roman" pitchFamily="18" charset="0"/>
              </a:rPr>
              <a:t>is related </a:t>
            </a:r>
            <a:r>
              <a:rPr lang="en-IN" sz="2400" dirty="0">
                <a:latin typeface="Times New Roman" pitchFamily="18" charset="0"/>
                <a:cs typeface="Times New Roman" pitchFamily="18" charset="0"/>
              </a:rPr>
              <a:t>to individuals, group of people working together in teams. The study becomes </a:t>
            </a:r>
            <a:r>
              <a:rPr lang="en-IN" sz="2400" dirty="0" smtClean="0">
                <a:latin typeface="Times New Roman" pitchFamily="18" charset="0"/>
                <a:cs typeface="Times New Roman" pitchFamily="18" charset="0"/>
              </a:rPr>
              <a:t>more challenging </a:t>
            </a:r>
            <a:r>
              <a:rPr lang="en-IN" sz="2400" dirty="0">
                <a:latin typeface="Times New Roman" pitchFamily="18" charset="0"/>
                <a:cs typeface="Times New Roman" pitchFamily="18" charset="0"/>
              </a:rPr>
              <a:t>when situational factors interact. The study of organizational behaviour </a:t>
            </a:r>
            <a:r>
              <a:rPr lang="en-IN" sz="2400" dirty="0" smtClean="0">
                <a:latin typeface="Times New Roman" pitchFamily="18" charset="0"/>
                <a:cs typeface="Times New Roman" pitchFamily="18" charset="0"/>
              </a:rPr>
              <a:t>relates </a:t>
            </a:r>
            <a:r>
              <a:rPr lang="en-IN" sz="2400" dirty="0">
                <a:latin typeface="Times New Roman" pitchFamily="18" charset="0"/>
                <a:cs typeface="Times New Roman" pitchFamily="18" charset="0"/>
              </a:rPr>
              <a:t>to the </a:t>
            </a:r>
            <a:r>
              <a:rPr lang="en-IN" sz="2400" dirty="0" smtClean="0">
                <a:latin typeface="Times New Roman" pitchFamily="18" charset="0"/>
                <a:cs typeface="Times New Roman" pitchFamily="18" charset="0"/>
              </a:rPr>
              <a:t>expected </a:t>
            </a:r>
            <a:r>
              <a:rPr lang="en-IN" sz="2400" dirty="0">
                <a:latin typeface="Times New Roman" pitchFamily="18" charset="0"/>
                <a:cs typeface="Times New Roman" pitchFamily="18" charset="0"/>
              </a:rPr>
              <a:t>behaviour of an individual in the organization</a:t>
            </a:r>
            <a:r>
              <a:rPr lang="en-IN" sz="2400" dirty="0" smtClean="0">
                <a:latin typeface="Times New Roman" pitchFamily="18" charset="0"/>
                <a:cs typeface="Times New Roman" pitchFamily="18" charset="0"/>
              </a:rPr>
              <a:t>.</a:t>
            </a:r>
          </a:p>
          <a:p>
            <a:pPr lvl="0"/>
            <a:endParaRPr lang="en-IN" sz="2400" dirty="0"/>
          </a:p>
        </p:txBody>
      </p:sp>
    </p:spTree>
    <p:extLst>
      <p:ext uri="{BB962C8B-B14F-4D97-AF65-F5344CB8AC3E}">
        <p14:creationId xmlns:p14="http://schemas.microsoft.com/office/powerpoint/2010/main" xmlns="" val="181236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3610744" cy="698336"/>
          </a:xfrm>
        </p:spPr>
        <p:style>
          <a:lnRef idx="1">
            <a:schemeClr val="accent2"/>
          </a:lnRef>
          <a:fillRef idx="3">
            <a:schemeClr val="accent2"/>
          </a:fillRef>
          <a:effectRef idx="2">
            <a:schemeClr val="accent2"/>
          </a:effectRef>
          <a:fontRef idx="minor">
            <a:schemeClr val="lt1"/>
          </a:fontRef>
        </p:style>
        <p:txBody>
          <a:bodyPr>
            <a:normAutofit/>
          </a:bodyPr>
          <a:lstStyle/>
          <a:p>
            <a:r>
              <a:rPr lang="en-IN" sz="3600" dirty="0" smtClean="0">
                <a:latin typeface="Arial" pitchFamily="34" charset="0"/>
                <a:cs typeface="Arial" pitchFamily="34" charset="0"/>
              </a:rPr>
              <a:t>Meaning</a:t>
            </a:r>
            <a:endParaRPr lang="en-IN" sz="3600" dirty="0">
              <a:latin typeface="Arial" pitchFamily="34" charset="0"/>
              <a:cs typeface="Arial" pitchFamily="34" charset="0"/>
            </a:endParaRPr>
          </a:p>
        </p:txBody>
      </p:sp>
      <p:sp>
        <p:nvSpPr>
          <p:cNvPr id="3" name="Content Placeholder 2"/>
          <p:cNvSpPr>
            <a:spLocks noGrp="1"/>
          </p:cNvSpPr>
          <p:nvPr>
            <p:ph idx="1"/>
          </p:nvPr>
        </p:nvSpPr>
        <p:spPr>
          <a:xfrm>
            <a:off x="457200" y="1679024"/>
            <a:ext cx="7239000" cy="4846320"/>
          </a:xfrm>
        </p:spPr>
        <p:txBody>
          <a:bodyPr/>
          <a:lstStyle/>
          <a:p>
            <a:pPr algn="just"/>
            <a:r>
              <a:rPr lang="en-IN" sz="2400" dirty="0">
                <a:latin typeface="Times New Roman" pitchFamily="18" charset="0"/>
                <a:cs typeface="Times New Roman" pitchFamily="18" charset="0"/>
              </a:rPr>
              <a:t>Organizational </a:t>
            </a:r>
            <a:r>
              <a:rPr lang="en-IN" sz="2400" dirty="0" smtClean="0">
                <a:latin typeface="Times New Roman" pitchFamily="18" charset="0"/>
                <a:cs typeface="Times New Roman" pitchFamily="18" charset="0"/>
              </a:rPr>
              <a:t>behaviour </a:t>
            </a:r>
            <a:r>
              <a:rPr lang="en-IN" sz="2400" dirty="0">
                <a:latin typeface="Times New Roman" pitchFamily="18" charset="0"/>
                <a:cs typeface="Times New Roman" pitchFamily="18" charset="0"/>
              </a:rPr>
              <a:t>(OB) or organisational behaviour is the: "study of </a:t>
            </a:r>
            <a:r>
              <a:rPr lang="en-IN" sz="2400" dirty="0" smtClean="0">
                <a:latin typeface="Times New Roman" pitchFamily="18" charset="0"/>
                <a:cs typeface="Times New Roman" pitchFamily="18" charset="0"/>
              </a:rPr>
              <a:t>human behaviour </a:t>
            </a:r>
            <a:r>
              <a:rPr lang="en-IN" sz="2400" dirty="0" smtClean="0">
                <a:solidFill>
                  <a:schemeClr val="tx1">
                    <a:lumMod val="65000"/>
                    <a:lumOff val="35000"/>
                  </a:schemeClr>
                </a:solidFill>
                <a:latin typeface="Times New Roman" pitchFamily="18" charset="0"/>
                <a:cs typeface="Times New Roman" pitchFamily="18" charset="0"/>
              </a:rPr>
              <a:t>in organisational settings</a:t>
            </a:r>
            <a:r>
              <a:rPr lang="en-IN" sz="2400" dirty="0">
                <a:solidFill>
                  <a:schemeClr val="tx1">
                    <a:lumMod val="65000"/>
                    <a:lumOff val="35000"/>
                  </a:schemeClr>
                </a:solidFill>
                <a:latin typeface="Times New Roman" pitchFamily="18" charset="0"/>
                <a:cs typeface="Times New Roman" pitchFamily="18" charset="0"/>
              </a:rPr>
              <a:t>, the interface between </a:t>
            </a:r>
            <a:r>
              <a:rPr lang="en-IN" sz="2400" dirty="0">
                <a:latin typeface="Times New Roman" pitchFamily="18" charset="0"/>
                <a:cs typeface="Times New Roman" pitchFamily="18" charset="0"/>
              </a:rPr>
              <a:t>human </a:t>
            </a:r>
            <a:r>
              <a:rPr lang="en-IN" sz="2400" dirty="0" smtClean="0">
                <a:latin typeface="Times New Roman" pitchFamily="18" charset="0"/>
                <a:cs typeface="Times New Roman" pitchFamily="18" charset="0"/>
              </a:rPr>
              <a:t>behaviour </a:t>
            </a:r>
            <a:r>
              <a:rPr lang="en-IN" sz="2400" dirty="0">
                <a:latin typeface="Times New Roman" pitchFamily="18" charset="0"/>
                <a:cs typeface="Times New Roman" pitchFamily="18" charset="0"/>
              </a:rPr>
              <a:t>and the organization, and the organization itself</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OB research can be categorized in at least three ways</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Individuals </a:t>
            </a:r>
            <a:r>
              <a:rPr lang="en-IN" sz="2400" dirty="0">
                <a:latin typeface="Times New Roman" pitchFamily="18" charset="0"/>
                <a:cs typeface="Times New Roman" pitchFamily="18" charset="0"/>
              </a:rPr>
              <a:t>in organizations (micro-level)</a:t>
            </a:r>
          </a:p>
          <a:p>
            <a:pPr lvl="0" algn="just"/>
            <a:r>
              <a:rPr lang="en-IN" sz="2400" dirty="0" smtClean="0">
                <a:latin typeface="Times New Roman" pitchFamily="18" charset="0"/>
                <a:cs typeface="Times New Roman" pitchFamily="18" charset="0"/>
              </a:rPr>
              <a:t>Work </a:t>
            </a:r>
            <a:r>
              <a:rPr lang="en-IN" sz="2400" dirty="0">
                <a:latin typeface="Times New Roman" pitchFamily="18" charset="0"/>
                <a:cs typeface="Times New Roman" pitchFamily="18" charset="0"/>
              </a:rPr>
              <a:t>groups (</a:t>
            </a:r>
            <a:r>
              <a:rPr lang="en-IN" sz="2400" dirty="0" err="1">
                <a:latin typeface="Times New Roman" pitchFamily="18" charset="0"/>
                <a:cs typeface="Times New Roman" pitchFamily="18" charset="0"/>
              </a:rPr>
              <a:t>meso</a:t>
            </a:r>
            <a:r>
              <a:rPr lang="en-IN" sz="2400" dirty="0">
                <a:latin typeface="Times New Roman" pitchFamily="18" charset="0"/>
                <a:cs typeface="Times New Roman" pitchFamily="18" charset="0"/>
              </a:rPr>
              <a:t>-level)</a:t>
            </a:r>
          </a:p>
          <a:p>
            <a:pPr lvl="0" algn="just"/>
            <a:r>
              <a:rPr lang="en-IN" sz="2400" dirty="0">
                <a:latin typeface="Times New Roman" pitchFamily="18" charset="0"/>
                <a:cs typeface="Times New Roman" pitchFamily="18" charset="0"/>
              </a:rPr>
              <a:t>H</a:t>
            </a:r>
            <a:r>
              <a:rPr lang="en-IN" sz="2400" dirty="0" smtClean="0">
                <a:latin typeface="Times New Roman" pitchFamily="18" charset="0"/>
                <a:cs typeface="Times New Roman" pitchFamily="18" charset="0"/>
              </a:rPr>
              <a:t>ow </a:t>
            </a:r>
            <a:r>
              <a:rPr lang="en-IN" sz="2400" dirty="0">
                <a:latin typeface="Times New Roman" pitchFamily="18" charset="0"/>
                <a:cs typeface="Times New Roman" pitchFamily="18" charset="0"/>
              </a:rPr>
              <a:t>organizations behave (macro-level)</a:t>
            </a: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426467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764703"/>
            <a:ext cx="324036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IN" sz="3600" dirty="0" smtClean="0">
                <a:latin typeface="Arial" pitchFamily="34" charset="0"/>
                <a:cs typeface="Arial" pitchFamily="34" charset="0"/>
              </a:rPr>
              <a:t>Definition</a:t>
            </a:r>
            <a:endParaRPr lang="en-IN" sz="3600" dirty="0">
              <a:latin typeface="Arial" pitchFamily="34" charset="0"/>
              <a:cs typeface="Arial" pitchFamily="34" charset="0"/>
            </a:endParaRPr>
          </a:p>
        </p:txBody>
      </p:sp>
      <p:sp>
        <p:nvSpPr>
          <p:cNvPr id="4" name="Rectangle 3"/>
          <p:cNvSpPr/>
          <p:nvPr/>
        </p:nvSpPr>
        <p:spPr>
          <a:xfrm>
            <a:off x="473982" y="1772816"/>
            <a:ext cx="6978337" cy="1938992"/>
          </a:xfrm>
          <a:prstGeom prst="rect">
            <a:avLst/>
          </a:prstGeom>
        </p:spPr>
        <p:txBody>
          <a:bodyPr wrap="square">
            <a:spAutoFit/>
          </a:bodyPr>
          <a:lstStyle/>
          <a:p>
            <a:pPr algn="just"/>
            <a:r>
              <a:rPr lang="en-IN" sz="2400" dirty="0">
                <a:latin typeface="Times New Roman" pitchFamily="18" charset="0"/>
                <a:cs typeface="Times New Roman" pitchFamily="18" charset="0"/>
              </a:rPr>
              <a:t>Organizational behaviour can be defined as </a:t>
            </a:r>
            <a:r>
              <a:rPr lang="en-IN" sz="2400" dirty="0" smtClean="0">
                <a:latin typeface="Times New Roman" pitchFamily="18" charset="0"/>
                <a:cs typeface="Times New Roman" pitchFamily="18" charset="0"/>
              </a:rPr>
              <a:t>“</a:t>
            </a:r>
            <a:r>
              <a:rPr lang="en-IN" sz="2400" dirty="0">
                <a:latin typeface="Times New Roman" pitchFamily="18" charset="0"/>
                <a:cs typeface="Times New Roman" pitchFamily="18" charset="0"/>
              </a:rPr>
              <a:t>the study and application </a:t>
            </a:r>
            <a:r>
              <a:rPr lang="en-IN" sz="2400" dirty="0" smtClean="0">
                <a:latin typeface="Times New Roman" pitchFamily="18" charset="0"/>
                <a:cs typeface="Times New Roman" pitchFamily="18" charset="0"/>
              </a:rPr>
              <a:t>of knowledge </a:t>
            </a:r>
            <a:r>
              <a:rPr lang="en-IN" sz="2400" dirty="0">
                <a:latin typeface="Times New Roman" pitchFamily="18" charset="0"/>
                <a:cs typeface="Times New Roman" pitchFamily="18" charset="0"/>
              </a:rPr>
              <a:t>about human behaviour related to other elements of an </a:t>
            </a:r>
            <a:r>
              <a:rPr lang="en-IN" sz="2400" dirty="0" smtClean="0">
                <a:latin typeface="Times New Roman" pitchFamily="18" charset="0"/>
                <a:cs typeface="Times New Roman" pitchFamily="18" charset="0"/>
              </a:rPr>
              <a:t>organization such </a:t>
            </a:r>
            <a:r>
              <a:rPr lang="en-IN" sz="2400" dirty="0">
                <a:latin typeface="Times New Roman" pitchFamily="18" charset="0"/>
                <a:cs typeface="Times New Roman" pitchFamily="18" charset="0"/>
              </a:rPr>
              <a:t>as structure, technology and social systems </a:t>
            </a:r>
            <a:r>
              <a:rPr lang="en-IN" sz="2400" dirty="0" smtClean="0">
                <a:latin typeface="Times New Roman" pitchFamily="18" charset="0"/>
                <a:cs typeface="Times New Roman" pitchFamily="18" charset="0"/>
              </a:rPr>
              <a:t>”</a:t>
            </a:r>
          </a:p>
          <a:p>
            <a:pPr algn="r"/>
            <a:r>
              <a:rPr lang="en-IN" sz="2400" dirty="0" smtClean="0">
                <a:latin typeface="Times New Roman" pitchFamily="18" charset="0"/>
                <a:cs typeface="Times New Roman" pitchFamily="18" charset="0"/>
              </a:rPr>
              <a:t>(</a:t>
            </a:r>
            <a:r>
              <a:rPr lang="en-IN" sz="2400" dirty="0">
                <a:latin typeface="Times New Roman" pitchFamily="18" charset="0"/>
                <a:cs typeface="Times New Roman" pitchFamily="18" charset="0"/>
              </a:rPr>
              <a:t>LM Prasad).</a:t>
            </a:r>
          </a:p>
        </p:txBody>
      </p:sp>
    </p:spTree>
    <p:extLst>
      <p:ext uri="{BB962C8B-B14F-4D97-AF65-F5344CB8AC3E}">
        <p14:creationId xmlns:p14="http://schemas.microsoft.com/office/powerpoint/2010/main" xmlns="" val="1489278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Organisational behaviour models</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038225" y="1751806"/>
            <a:ext cx="6076950" cy="4562475"/>
          </a:xfrm>
        </p:spPr>
      </p:pic>
    </p:spTree>
    <p:extLst>
      <p:ext uri="{BB962C8B-B14F-4D97-AF65-F5344CB8AC3E}">
        <p14:creationId xmlns:p14="http://schemas.microsoft.com/office/powerpoint/2010/main" xmlns="" val="46202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6096541" cy="523220"/>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IN" sz="2800" b="1" dirty="0">
                <a:latin typeface="Arial" pitchFamily="34" charset="0"/>
                <a:cs typeface="Arial" pitchFamily="34" charset="0"/>
              </a:rPr>
              <a:t>Organizational </a:t>
            </a:r>
            <a:r>
              <a:rPr lang="en-IN" sz="2800" b="1" dirty="0" smtClean="0">
                <a:latin typeface="Arial" pitchFamily="34" charset="0"/>
                <a:cs typeface="Arial" pitchFamily="34" charset="0"/>
              </a:rPr>
              <a:t>Behaviour </a:t>
            </a:r>
            <a:r>
              <a:rPr lang="en-IN" sz="2800" b="1" dirty="0">
                <a:latin typeface="Arial" pitchFamily="34" charset="0"/>
                <a:cs typeface="Arial" pitchFamily="34" charset="0"/>
              </a:rPr>
              <a:t>- Models</a:t>
            </a:r>
            <a:endParaRPr lang="en-IN" sz="2800" dirty="0">
              <a:latin typeface="Arial" pitchFamily="34" charset="0"/>
              <a:cs typeface="Arial" pitchFamily="34" charset="0"/>
            </a:endParaRPr>
          </a:p>
        </p:txBody>
      </p:sp>
      <p:sp>
        <p:nvSpPr>
          <p:cNvPr id="3" name="Rectangle 2"/>
          <p:cNvSpPr/>
          <p:nvPr/>
        </p:nvSpPr>
        <p:spPr>
          <a:xfrm>
            <a:off x="1835697" y="2276872"/>
            <a:ext cx="3939742" cy="923330"/>
          </a:xfrm>
          <a:prstGeom prst="rect">
            <a:avLst/>
          </a:prstGeom>
        </p:spPr>
        <p:txBody>
          <a:bodyPr wrap="square">
            <a:spAutoFit/>
          </a:bodyPr>
          <a:lstStyle/>
          <a:p>
            <a:pPr algn="just"/>
            <a:r>
              <a:rPr lang="en-IN" b="1" i="1" dirty="0" smtClean="0">
                <a:latin typeface="Times New Roman" pitchFamily="18" charset="0"/>
                <a:cs typeface="Times New Roman" pitchFamily="18" charset="0"/>
              </a:rPr>
              <a:t>1. The </a:t>
            </a:r>
            <a:r>
              <a:rPr lang="en-IN" b="1" i="1" dirty="0">
                <a:latin typeface="Times New Roman" pitchFamily="18" charset="0"/>
                <a:cs typeface="Times New Roman" pitchFamily="18" charset="0"/>
              </a:rPr>
              <a:t>S-R </a:t>
            </a:r>
            <a:r>
              <a:rPr lang="en-IN" b="1" i="1" dirty="0" smtClean="0">
                <a:latin typeface="Times New Roman" pitchFamily="18" charset="0"/>
                <a:cs typeface="Times New Roman" pitchFamily="18" charset="0"/>
              </a:rPr>
              <a:t>Model</a:t>
            </a:r>
          </a:p>
          <a:p>
            <a:pPr algn="just"/>
            <a:r>
              <a:rPr lang="en-IN" b="1" i="1" dirty="0" smtClean="0">
                <a:latin typeface="Times New Roman" pitchFamily="18" charset="0"/>
                <a:cs typeface="Times New Roman" pitchFamily="18" charset="0"/>
              </a:rPr>
              <a:t>2</a:t>
            </a:r>
            <a:r>
              <a:rPr lang="en-IN" b="1" i="1" dirty="0">
                <a:latin typeface="Times New Roman" pitchFamily="18" charset="0"/>
                <a:cs typeface="Times New Roman" pitchFamily="18" charset="0"/>
              </a:rPr>
              <a:t>. S-O-B-A </a:t>
            </a:r>
            <a:r>
              <a:rPr lang="en-IN" b="1" i="1" dirty="0" smtClean="0">
                <a:latin typeface="Times New Roman" pitchFamily="18" charset="0"/>
                <a:cs typeface="Times New Roman" pitchFamily="18" charset="0"/>
              </a:rPr>
              <a:t>Model</a:t>
            </a:r>
            <a:endParaRPr lang="en-IN" b="1" i="1" dirty="0">
              <a:latin typeface="Times New Roman" pitchFamily="18" charset="0"/>
              <a:cs typeface="Times New Roman" pitchFamily="18" charset="0"/>
            </a:endParaRPr>
          </a:p>
          <a:p>
            <a:pPr algn="just"/>
            <a:endParaRPr lang="en-IN" b="1" i="1" dirty="0">
              <a:latin typeface="Times New Roman" pitchFamily="18" charset="0"/>
              <a:cs typeface="Times New Roman" pitchFamily="18" charset="0"/>
            </a:endParaRPr>
          </a:p>
        </p:txBody>
      </p:sp>
    </p:spTree>
    <p:extLst>
      <p:ext uri="{BB962C8B-B14F-4D97-AF65-F5344CB8AC3E}">
        <p14:creationId xmlns:p14="http://schemas.microsoft.com/office/powerpoint/2010/main" xmlns="" val="2058778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109</TotalTime>
  <Words>697</Words>
  <Application>Microsoft Office PowerPoint</Application>
  <PresentationFormat>On-screen Show (4:3)</PresentationFormat>
  <Paragraphs>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Stet women’s college sundarakkottai mannargudi</vt:lpstr>
      <vt:lpstr>ORGANISATIONAL BEHAVIOUR MODELS  </vt:lpstr>
      <vt:lpstr>Slide 3</vt:lpstr>
      <vt:lpstr>introduction</vt:lpstr>
      <vt:lpstr>Slide 5</vt:lpstr>
      <vt:lpstr>Meaning</vt:lpstr>
      <vt:lpstr>Slide 7</vt:lpstr>
      <vt:lpstr>Organisational behaviour models</vt:lpstr>
      <vt:lpstr>Slide 9</vt:lpstr>
      <vt:lpstr> Organisational behaviour Model:  </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Stet women’s college sundarakkottai mannargudi</dc:title>
  <dc:creator>vignesh</dc:creator>
  <cp:lastModifiedBy>kv</cp:lastModifiedBy>
  <cp:revision>15</cp:revision>
  <dcterms:created xsi:type="dcterms:W3CDTF">2020-06-26T08:31:52Z</dcterms:created>
  <dcterms:modified xsi:type="dcterms:W3CDTF">2020-07-02T22:35:30Z</dcterms:modified>
</cp:coreProperties>
</file>