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99"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194868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05"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606"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607" name="Date Placeholder 3"/>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08" name="Footer Placeholder 4"/>
          <p:cNvSpPr>
            <a:spLocks noGrp="1"/>
          </p:cNvSpPr>
          <p:nvPr>
            <p:ph type="ftr" sz="quarter" idx="11"/>
          </p:nvPr>
        </p:nvSpPr>
        <p:spPr/>
        <p:txBody>
          <a:bodyPr/>
          <a:lstStyle/>
          <a:p>
            <a:endParaRPr lang="zh-CN" altLang="en-US"/>
          </a:p>
        </p:txBody>
      </p:sp>
      <p:sp>
        <p:nvSpPr>
          <p:cNvPr id="104860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6" name="Title 1"/>
          <p:cNvSpPr>
            <a:spLocks noGrp="1"/>
          </p:cNvSpPr>
          <p:nvPr>
            <p:ph type="title"/>
          </p:nvPr>
        </p:nvSpPr>
        <p:spPr/>
        <p:txBody>
          <a:bodyPr/>
          <a:lstStyle/>
          <a:p>
            <a:r>
              <a:rPr lang="en-US" altLang="zh-CN" smtClean="0"/>
              <a:t>Click to edit Master title style</a:t>
            </a:r>
            <a:endParaRPr lang="en-US" dirty="0"/>
          </a:p>
        </p:txBody>
      </p:sp>
      <p:sp>
        <p:nvSpPr>
          <p:cNvPr id="1048627"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8" name="Date Placeholder 3"/>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29" name="Footer Placeholder 4"/>
          <p:cNvSpPr>
            <a:spLocks noGrp="1"/>
          </p:cNvSpPr>
          <p:nvPr>
            <p:ph type="ftr" sz="quarter" idx="11"/>
          </p:nvPr>
        </p:nvSpPr>
        <p:spPr/>
        <p:txBody>
          <a:bodyPr/>
          <a:lstStyle/>
          <a:p>
            <a:endParaRPr lang="zh-CN" altLang="en-US"/>
          </a:p>
        </p:txBody>
      </p:sp>
      <p:sp>
        <p:nvSpPr>
          <p:cNvPr id="104863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0"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1"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2" name="Date Placeholder 3"/>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13" name="Footer Placeholder 4"/>
          <p:cNvSpPr>
            <a:spLocks noGrp="1"/>
          </p:cNvSpPr>
          <p:nvPr>
            <p:ph type="ftr" sz="quarter" idx="11"/>
          </p:nvPr>
        </p:nvSpPr>
        <p:spPr/>
        <p:txBody>
          <a:bodyPr/>
          <a:lstStyle/>
          <a:p>
            <a:endParaRPr lang="zh-CN" altLang="en-US"/>
          </a:p>
        </p:txBody>
      </p:sp>
      <p:sp>
        <p:nvSpPr>
          <p:cNvPr id="104861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ltLang="zh-CN" smtClean="0"/>
              <a:t>Click to edit Master title style</a:t>
            </a:r>
            <a:endParaRPr lang="en-US" dirty="0"/>
          </a:p>
        </p:txBody>
      </p:sp>
      <p:sp>
        <p:nvSpPr>
          <p:cNvPr id="1048616"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7" name="Date Placeholder 3"/>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18" name="Footer Placeholder 4"/>
          <p:cNvSpPr>
            <a:spLocks noGrp="1"/>
          </p:cNvSpPr>
          <p:nvPr>
            <p:ph type="ftr" sz="quarter" idx="11"/>
          </p:nvPr>
        </p:nvSpPr>
        <p:spPr/>
        <p:txBody>
          <a:bodyPr/>
          <a:lstStyle/>
          <a:p>
            <a:endParaRPr lang="zh-CN" altLang="en-US"/>
          </a:p>
        </p:txBody>
      </p:sp>
      <p:sp>
        <p:nvSpPr>
          <p:cNvPr id="104861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1"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32"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33" name="Date Placeholder 3"/>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34" name="Footer Placeholder 4"/>
          <p:cNvSpPr>
            <a:spLocks noGrp="1"/>
          </p:cNvSpPr>
          <p:nvPr>
            <p:ph type="ftr" sz="quarter" idx="11"/>
          </p:nvPr>
        </p:nvSpPr>
        <p:spPr/>
        <p:txBody>
          <a:bodyPr/>
          <a:lstStyle/>
          <a:p>
            <a:endParaRPr lang="zh-CN" altLang="en-US"/>
          </a:p>
        </p:txBody>
      </p:sp>
      <p:sp>
        <p:nvSpPr>
          <p:cNvPr id="104863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6" name="Title 1"/>
          <p:cNvSpPr>
            <a:spLocks noGrp="1"/>
          </p:cNvSpPr>
          <p:nvPr>
            <p:ph type="title"/>
          </p:nvPr>
        </p:nvSpPr>
        <p:spPr/>
        <p:txBody>
          <a:bodyPr/>
          <a:lstStyle/>
          <a:p>
            <a:r>
              <a:rPr lang="en-US" altLang="zh-CN" smtClean="0"/>
              <a:t>Click to edit Master title style</a:t>
            </a:r>
            <a:endParaRPr lang="en-US" dirty="0"/>
          </a:p>
        </p:txBody>
      </p:sp>
      <p:sp>
        <p:nvSpPr>
          <p:cNvPr id="1048637"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8"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9" name="Date Placeholder 4"/>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40" name="Footer Placeholder 5"/>
          <p:cNvSpPr>
            <a:spLocks noGrp="1"/>
          </p:cNvSpPr>
          <p:nvPr>
            <p:ph type="ftr" sz="quarter" idx="11"/>
          </p:nvPr>
        </p:nvSpPr>
        <p:spPr/>
        <p:txBody>
          <a:bodyPr/>
          <a:lstStyle/>
          <a:p>
            <a:endParaRPr lang="zh-CN" altLang="en-US"/>
          </a:p>
        </p:txBody>
      </p:sp>
      <p:sp>
        <p:nvSpPr>
          <p:cNvPr id="1048641"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2"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4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4"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6"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7" name="Date Placeholder 6"/>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48" name="Footer Placeholder 7"/>
          <p:cNvSpPr>
            <a:spLocks noGrp="1"/>
          </p:cNvSpPr>
          <p:nvPr>
            <p:ph type="ftr" sz="quarter" idx="11"/>
          </p:nvPr>
        </p:nvSpPr>
        <p:spPr/>
        <p:txBody>
          <a:bodyPr/>
          <a:lstStyle/>
          <a:p>
            <a:endParaRPr lang="zh-CN" altLang="en-US"/>
          </a:p>
        </p:txBody>
      </p:sp>
      <p:sp>
        <p:nvSpPr>
          <p:cNvPr id="104864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Date Placeholder 2"/>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583" name="Footer Placeholder 3"/>
          <p:cNvSpPr>
            <a:spLocks noGrp="1"/>
          </p:cNvSpPr>
          <p:nvPr>
            <p:ph type="ftr" sz="quarter" idx="11"/>
          </p:nvPr>
        </p:nvSpPr>
        <p:spPr/>
        <p:txBody>
          <a:bodyPr/>
          <a:lstStyle/>
          <a:p>
            <a:endParaRPr lang="zh-CN" altLang="en-US"/>
          </a:p>
        </p:txBody>
      </p:sp>
      <p:sp>
        <p:nvSpPr>
          <p:cNvPr id="104858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7" name="Date Placeholder 1"/>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588" name="Footer Placeholder 2"/>
          <p:cNvSpPr>
            <a:spLocks noGrp="1"/>
          </p:cNvSpPr>
          <p:nvPr>
            <p:ph type="ftr" sz="quarter" idx="11"/>
          </p:nvPr>
        </p:nvSpPr>
        <p:spPr/>
        <p:txBody>
          <a:bodyPr/>
          <a:lstStyle/>
          <a:p>
            <a:endParaRPr lang="zh-CN" altLang="en-US"/>
          </a:p>
        </p:txBody>
      </p:sp>
      <p:sp>
        <p:nvSpPr>
          <p:cNvPr id="1048589"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0"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5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2"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3" name="Date Placeholder 4"/>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54" name="Footer Placeholder 5"/>
          <p:cNvSpPr>
            <a:spLocks noGrp="1"/>
          </p:cNvSpPr>
          <p:nvPr>
            <p:ph type="ftr" sz="quarter" idx="11"/>
          </p:nvPr>
        </p:nvSpPr>
        <p:spPr/>
        <p:txBody>
          <a:bodyPr/>
          <a:lstStyle/>
          <a:p>
            <a:endParaRPr lang="zh-CN" altLang="en-US"/>
          </a:p>
        </p:txBody>
      </p:sp>
      <p:sp>
        <p:nvSpPr>
          <p:cNvPr id="104865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0"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1"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2"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23" name="Date Placeholder 4"/>
          <p:cNvSpPr>
            <a:spLocks noGrp="1"/>
          </p:cNvSpPr>
          <p:nvPr>
            <p:ph type="dt" sz="half" idx="10"/>
          </p:nvPr>
        </p:nvSpPr>
        <p:spPr/>
        <p:txBody>
          <a:bodyPr/>
          <a:lstStyle/>
          <a:p>
            <a:fld id="{70BC1078-46ED-40F9-8930-935BAD7C2B02}" type="datetimeFigureOut">
              <a:rPr lang="zh-CN" altLang="en-US" smtClean="0"/>
              <a:t>2020/6/26</a:t>
            </a:fld>
            <a:endParaRPr lang="zh-CN" altLang="en-US"/>
          </a:p>
        </p:txBody>
      </p:sp>
      <p:sp>
        <p:nvSpPr>
          <p:cNvPr id="1048624" name="Footer Placeholder 5"/>
          <p:cNvSpPr>
            <a:spLocks noGrp="1"/>
          </p:cNvSpPr>
          <p:nvPr>
            <p:ph type="ftr" sz="quarter" idx="11"/>
          </p:nvPr>
        </p:nvSpPr>
        <p:spPr/>
        <p:txBody>
          <a:bodyPr/>
          <a:lstStyle/>
          <a:p>
            <a:endParaRPr lang="zh-CN" altLang="en-US"/>
          </a:p>
        </p:txBody>
      </p:sp>
      <p:sp>
        <p:nvSpPr>
          <p:cNvPr id="104862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2020/6/26</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6963045"/>
              </p:ext>
            </p:extLst>
          </p:nvPr>
        </p:nvGraphicFramePr>
        <p:xfrm>
          <a:off x="152400" y="1"/>
          <a:ext cx="8915400" cy="2209799"/>
        </p:xfrm>
        <a:graphic>
          <a:graphicData uri="http://schemas.openxmlformats.org/drawingml/2006/table">
            <a:tbl>
              <a:tblPr>
                <a:tableStyleId>{18603FDC-E32A-4AB5-989C-0864C3EAD2B8}</a:tableStyleId>
              </a:tblPr>
              <a:tblGrid>
                <a:gridCol w="1676400"/>
                <a:gridCol w="7239000"/>
              </a:tblGrid>
              <a:tr h="2209799">
                <a:tc>
                  <a:txBody>
                    <a:bodyPr/>
                    <a:lstStyle/>
                    <a:p>
                      <a:pPr marL="0" marR="0" algn="l">
                        <a:lnSpc>
                          <a:spcPct val="115000"/>
                        </a:lnSpc>
                        <a:spcBef>
                          <a:spcPts val="0"/>
                        </a:spcBef>
                        <a:spcAft>
                          <a:spcPts val="0"/>
                        </a:spcAft>
                      </a:pPr>
                      <a:endParaRPr lang="en-US" sz="1000" dirty="0">
                        <a:latin typeface="Calibri"/>
                        <a:ea typeface="Calibri"/>
                        <a:cs typeface="Times New Roman"/>
                      </a:endParaRPr>
                    </a:p>
                  </a:txBody>
                  <a:tcPr marL="61993" marR="61993" marT="0" marB="0">
                    <a:solidFill>
                      <a:schemeClr val="accent6">
                        <a:lumMod val="75000"/>
                      </a:schemeClr>
                    </a:solidFill>
                  </a:tcPr>
                </a:tc>
                <a:tc>
                  <a:txBody>
                    <a:bodyPr/>
                    <a:lstStyle/>
                    <a:p>
                      <a:pPr marL="0" marR="0" algn="l">
                        <a:lnSpc>
                          <a:spcPct val="115000"/>
                        </a:lnSpc>
                        <a:spcBef>
                          <a:spcPts val="0"/>
                        </a:spcBef>
                        <a:spcAft>
                          <a:spcPts val="0"/>
                        </a:spcAft>
                      </a:pPr>
                      <a:endParaRPr lang="en-US" sz="1000" dirty="0"/>
                    </a:p>
                    <a:p>
                      <a:pPr marL="0" marR="0" algn="ctr">
                        <a:lnSpc>
                          <a:spcPct val="100000"/>
                        </a:lnSpc>
                        <a:spcBef>
                          <a:spcPts val="0"/>
                        </a:spcBef>
                        <a:spcAft>
                          <a:spcPts val="0"/>
                        </a:spcAft>
                      </a:pPr>
                      <a:r>
                        <a:rPr lang="en-US" sz="2400" b="1" dirty="0" err="1"/>
                        <a:t>Sengamala</a:t>
                      </a:r>
                      <a:r>
                        <a:rPr lang="en-US" sz="2400" b="1" dirty="0"/>
                        <a:t> </a:t>
                      </a:r>
                      <a:r>
                        <a:rPr lang="en-US" sz="2400" b="1" dirty="0" err="1"/>
                        <a:t>Thayaar</a:t>
                      </a:r>
                      <a:r>
                        <a:rPr lang="en-US" sz="2400" b="1" dirty="0"/>
                        <a:t> Educational Trust Women’s College</a:t>
                      </a:r>
                    </a:p>
                    <a:p>
                      <a:pPr marL="0" marR="0" algn="ctr">
                        <a:lnSpc>
                          <a:spcPct val="100000"/>
                        </a:lnSpc>
                        <a:spcBef>
                          <a:spcPts val="0"/>
                        </a:spcBef>
                        <a:spcAft>
                          <a:spcPts val="0"/>
                        </a:spcAft>
                      </a:pPr>
                      <a:r>
                        <a:rPr lang="en-US" sz="1600" b="1" dirty="0"/>
                        <a:t>(Affiliated to </a:t>
                      </a:r>
                      <a:r>
                        <a:rPr lang="en-US" sz="1600" b="1" dirty="0" err="1"/>
                        <a:t>Bharathidasan</a:t>
                      </a:r>
                      <a:r>
                        <a:rPr lang="en-US" sz="1600" b="1" dirty="0"/>
                        <a:t> University)</a:t>
                      </a:r>
                    </a:p>
                    <a:p>
                      <a:pPr marL="0" marR="0" algn="ctr">
                        <a:lnSpc>
                          <a:spcPct val="100000"/>
                        </a:lnSpc>
                        <a:spcBef>
                          <a:spcPts val="0"/>
                        </a:spcBef>
                        <a:spcAft>
                          <a:spcPts val="0"/>
                        </a:spcAft>
                      </a:pPr>
                      <a:r>
                        <a:rPr lang="en-US" sz="1600" b="1" dirty="0"/>
                        <a:t>(Accredited with ‘A’ Grade {3.45/4.00} By NAAC)</a:t>
                      </a:r>
                    </a:p>
                    <a:p>
                      <a:pPr marL="0" marR="0" algn="ctr">
                        <a:lnSpc>
                          <a:spcPct val="100000"/>
                        </a:lnSpc>
                        <a:spcBef>
                          <a:spcPts val="0"/>
                        </a:spcBef>
                        <a:spcAft>
                          <a:spcPts val="0"/>
                        </a:spcAft>
                      </a:pPr>
                      <a:r>
                        <a:rPr lang="en-US" sz="1600" b="1" dirty="0"/>
                        <a:t>(An ISO 9001: 2015 Certified Institution)</a:t>
                      </a:r>
                    </a:p>
                    <a:p>
                      <a:pPr marL="0" marR="0" algn="ctr">
                        <a:lnSpc>
                          <a:spcPct val="100000"/>
                        </a:lnSpc>
                        <a:spcBef>
                          <a:spcPts val="0"/>
                        </a:spcBef>
                        <a:spcAft>
                          <a:spcPts val="0"/>
                        </a:spcAft>
                      </a:pPr>
                      <a:r>
                        <a:rPr lang="en-US" sz="2400" b="1" dirty="0" err="1" smtClean="0"/>
                        <a:t>Sundarakkottai</a:t>
                      </a:r>
                      <a:r>
                        <a:rPr lang="en-US" sz="2400" b="1" dirty="0"/>
                        <a:t>, Mannargudi-614 016.</a:t>
                      </a:r>
                    </a:p>
                    <a:p>
                      <a:pPr marL="0" marR="0" algn="ctr">
                        <a:lnSpc>
                          <a:spcPct val="100000"/>
                        </a:lnSpc>
                        <a:spcBef>
                          <a:spcPts val="0"/>
                        </a:spcBef>
                        <a:spcAft>
                          <a:spcPts val="0"/>
                        </a:spcAft>
                      </a:pPr>
                      <a:r>
                        <a:rPr lang="en-US" sz="2400" b="1" dirty="0" err="1" smtClean="0"/>
                        <a:t>Thiruvarur</a:t>
                      </a:r>
                      <a:r>
                        <a:rPr lang="en-US" sz="2400" b="1" dirty="0" smtClean="0"/>
                        <a:t> </a:t>
                      </a:r>
                      <a:r>
                        <a:rPr lang="en-US" sz="2400" b="1" dirty="0"/>
                        <a:t>(Dt.), Tamil Nadu, India</a:t>
                      </a:r>
                      <a:r>
                        <a:rPr lang="en-US" sz="2000" b="1" dirty="0"/>
                        <a:t>.</a:t>
                      </a:r>
                      <a:endParaRPr lang="en-US" sz="2000" b="1" dirty="0">
                        <a:latin typeface="Calibri"/>
                        <a:ea typeface="Calibri"/>
                        <a:cs typeface="Times New Roman"/>
                      </a:endParaRPr>
                    </a:p>
                  </a:txBody>
                  <a:tcPr marL="61993" marR="61993" marT="0" marB="0">
                    <a:solidFill>
                      <a:schemeClr val="accent6">
                        <a:lumMod val="75000"/>
                      </a:schemeClr>
                    </a:solidFill>
                  </a:tcPr>
                </a:tc>
              </a:tr>
            </a:tbl>
          </a:graphicData>
        </a:graphic>
      </p:graphicFrame>
      <p:pic>
        <p:nvPicPr>
          <p:cNvPr id="30721" name="Picture 1"/>
          <p:cNvPicPr>
            <a:picLocks noChangeAspect="1" noChangeArrowheads="1"/>
          </p:cNvPicPr>
          <p:nvPr/>
        </p:nvPicPr>
        <p:blipFill>
          <a:blip r:embed="rId2"/>
          <a:srcRect/>
          <a:stretch>
            <a:fillRect/>
          </a:stretch>
        </p:blipFill>
        <p:spPr bwMode="auto">
          <a:xfrm>
            <a:off x="228600" y="304800"/>
            <a:ext cx="1669903" cy="1765716"/>
          </a:xfrm>
          <a:prstGeom prst="rect">
            <a:avLst/>
          </a:prstGeom>
          <a:solidFill>
            <a:schemeClr val="accent6">
              <a:lumMod val="75000"/>
            </a:schemeClr>
          </a:solidFill>
        </p:spPr>
      </p:pic>
      <p:sp>
        <p:nvSpPr>
          <p:cNvPr id="30723" name="Rectangle 3"/>
          <p:cNvSpPr>
            <a:spLocks noChangeArrowheads="1"/>
          </p:cNvSpPr>
          <p:nvPr/>
        </p:nvSpPr>
        <p:spPr bwMode="auto">
          <a:xfrm>
            <a:off x="11308" y="321297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pitchFamily="34" charset="0"/>
                <a:cs typeface="Arial" pitchFamily="34" charset="0"/>
              </a:rPr>
              <a:t>MEC</a:t>
            </a:r>
            <a:r>
              <a:rPr kumimoji="0" lang="en-US" sz="2800" b="1" i="0" u="none" strike="noStrike" cap="none" normalizeH="0" dirty="0" smtClean="0">
                <a:ln>
                  <a:noFill/>
                </a:ln>
                <a:solidFill>
                  <a:srgbClr val="FF0000"/>
                </a:solidFill>
                <a:effectLst/>
                <a:latin typeface="Arial" pitchFamily="34" charset="0"/>
                <a:cs typeface="Arial" pitchFamily="34" charset="0"/>
              </a:rPr>
              <a:t> III-BASIC BIOTECHNOLOGY-16SMBEBC3</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p:txBody>
      </p:sp>
      <p:sp>
        <p:nvSpPr>
          <p:cNvPr id="30724" name="Rectangle 4"/>
          <p:cNvSpPr>
            <a:spLocks noChangeArrowheads="1"/>
          </p:cNvSpPr>
          <p:nvPr/>
        </p:nvSpPr>
        <p:spPr bwMode="auto">
          <a:xfrm>
            <a:off x="11308" y="443711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66"/>
                </a:solidFill>
                <a:effectLst/>
                <a:latin typeface="Times New Roman" pitchFamily="18" charset="0"/>
                <a:ea typeface="Calibri" pitchFamily="34" charset="0"/>
                <a:cs typeface="Times New Roman" pitchFamily="18" charset="0"/>
              </a:rPr>
              <a:t>Dr. R. ANURADHA</a:t>
            </a:r>
            <a:endParaRPr kumimoji="0" lang="en-US" sz="24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66"/>
                </a:solidFill>
                <a:effectLst/>
                <a:latin typeface="Times New Roman" pitchFamily="18" charset="0"/>
                <a:ea typeface="Calibri" pitchFamily="34" charset="0"/>
                <a:cs typeface="Times New Roman" pitchFamily="18" charset="0"/>
              </a:rPr>
              <a:t>ASSISTANT PROFESSOR &amp; HEAD</a:t>
            </a:r>
            <a:endParaRPr kumimoji="0" lang="en-US" sz="24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66"/>
                </a:solidFill>
                <a:effectLst/>
                <a:latin typeface="Times New Roman" pitchFamily="18" charset="0"/>
                <a:ea typeface="Calibri" pitchFamily="34" charset="0"/>
                <a:cs typeface="Times New Roman" pitchFamily="18" charset="0"/>
              </a:rPr>
              <a:t>PG &amp; RESEARCH DEPARTMENT OF BIOCHEMISTRY</a:t>
            </a:r>
            <a:endParaRPr kumimoji="0" lang="en-US" sz="2400" b="0" i="0" u="none" strike="noStrike" cap="none" normalizeH="0" baseline="0" dirty="0" smtClean="0">
              <a:ln>
                <a:noFill/>
              </a:ln>
              <a:solidFill>
                <a:srgbClr val="FF0066"/>
              </a:solidFill>
              <a:effectLst/>
              <a:latin typeface="Arial" pitchFamily="34" charset="0"/>
              <a:cs typeface="Arial" pitchFamily="34" charset="0"/>
            </a:endParaRPr>
          </a:p>
        </p:txBody>
      </p:sp>
    </p:spTree>
    <p:extLst>
      <p:ext uri="{BB962C8B-B14F-4D97-AF65-F5344CB8AC3E}">
        <p14:creationId xmlns:p14="http://schemas.microsoft.com/office/powerpoint/2010/main" val="1861324599"/>
      </p:ext>
    </p:extLst>
  </p:cSld>
  <p:clrMapOvr>
    <a:masterClrMapping/>
  </p:clrMapOvr>
  <p:transition advClick="0" advTm="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97154" name="Picture 2097153"/>
          <p:cNvPicPr>
            <a:picLocks/>
          </p:cNvPicPr>
          <p:nvPr/>
        </p:nvPicPr>
        <p:blipFill>
          <a:blip r:embed="rId3"/>
          <a:stretch>
            <a:fillRect/>
          </a:stretch>
        </p:blipFill>
        <p:spPr>
          <a:xfrm>
            <a:off x="-78723" y="0"/>
            <a:ext cx="9222723" cy="685599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8" name="TextBox 1048597"/>
          <p:cNvSpPr txBox="1"/>
          <p:nvPr/>
        </p:nvSpPr>
        <p:spPr>
          <a:xfrm>
            <a:off x="108050" y="0"/>
            <a:ext cx="8988176" cy="6797039"/>
          </a:xfrm>
          <a:prstGeom prst="rect">
            <a:avLst/>
          </a:prstGeom>
        </p:spPr>
        <p:txBody>
          <a:bodyPr wrap="square" rtlCol="0">
            <a:spAutoFit/>
          </a:bodyPr>
          <a:lstStyle/>
          <a:p>
            <a:r>
              <a:rPr lang="en-US" sz="2800" b="1">
                <a:solidFill>
                  <a:srgbClr val="FFFFFF"/>
                </a:solidFill>
              </a:rPr>
              <a:t>      </a:t>
            </a:r>
            <a:r>
              <a:rPr lang="en-US" sz="2800" b="1">
                <a:solidFill>
                  <a:srgbClr val="800000"/>
                </a:solidFill>
              </a:rPr>
              <a:t>(6)</a:t>
            </a:r>
            <a:r>
              <a:rPr lang="en-US" sz="2800" b="1">
                <a:solidFill>
                  <a:srgbClr val="FFFFFF"/>
                </a:solidFill>
              </a:rPr>
              <a:t>   The culture volume of gradually upgrade to the level of outdoor cisterms where mass culture medium may be used.</a:t>
            </a:r>
            <a:endParaRPr lang="en-IN" sz="2800" b="1">
              <a:solidFill>
                <a:srgbClr val="FFFFFF"/>
              </a:solidFill>
            </a:endParaRPr>
          </a:p>
          <a:p>
            <a:r>
              <a:rPr lang="en-US" sz="2800" b="1">
                <a:solidFill>
                  <a:srgbClr val="FFFFFF"/>
                </a:solidFill>
              </a:rPr>
              <a:t>      </a:t>
            </a:r>
            <a:r>
              <a:rPr lang="en-US" sz="2800" b="1">
                <a:solidFill>
                  <a:srgbClr val="800000"/>
                </a:solidFill>
              </a:rPr>
              <a:t>(7)</a:t>
            </a:r>
            <a:r>
              <a:rPr lang="en-US" sz="2800" b="1">
                <a:solidFill>
                  <a:srgbClr val="FFFFFF"/>
                </a:solidFill>
              </a:rPr>
              <a:t>   Provision of half of the quantity of sodium bicarbonate (9g/l) or carbon-dioxide bubbling is suggested. </a:t>
            </a:r>
            <a:endParaRPr lang="en-IN" sz="2800" b="1">
              <a:solidFill>
                <a:srgbClr val="FFFFFF"/>
              </a:solidFill>
            </a:endParaRPr>
          </a:p>
          <a:p>
            <a:r>
              <a:rPr lang="en-US" sz="2800" b="1">
                <a:solidFill>
                  <a:srgbClr val="FFFFFF"/>
                </a:solidFill>
              </a:rPr>
              <a:t>      </a:t>
            </a:r>
            <a:r>
              <a:rPr lang="en-US" sz="2800" b="1">
                <a:solidFill>
                  <a:srgbClr val="800000"/>
                </a:solidFill>
              </a:rPr>
              <a:t>(8)</a:t>
            </a:r>
            <a:r>
              <a:rPr lang="en-US" sz="2800" b="1">
                <a:solidFill>
                  <a:srgbClr val="FFFFFF"/>
                </a:solidFill>
              </a:rPr>
              <a:t>   Several low cost inputs like blogases slurry have been tried with measurable success, which may be incorporated.</a:t>
            </a:r>
            <a:endParaRPr lang="en-IN" sz="2800" b="1">
              <a:solidFill>
                <a:srgbClr val="FFFFFF"/>
              </a:solidFill>
            </a:endParaRPr>
          </a:p>
          <a:p>
            <a:r>
              <a:rPr lang="en-US" sz="2800" b="1">
                <a:solidFill>
                  <a:srgbClr val="FFFFFF"/>
                </a:solidFill>
              </a:rPr>
              <a:t>      </a:t>
            </a:r>
            <a:r>
              <a:rPr lang="en-US" sz="2800" b="1">
                <a:solidFill>
                  <a:srgbClr val="800000"/>
                </a:solidFill>
              </a:rPr>
              <a:t>(9)</a:t>
            </a:r>
            <a:r>
              <a:rPr lang="en-US" sz="2800" b="1">
                <a:solidFill>
                  <a:srgbClr val="FFFFFF"/>
                </a:solidFill>
              </a:rPr>
              <a:t>   A continuous culture method of harvesting &amp; nutrient  dosing is paracticed &amp; the vats are cleaned after 4-6 months.</a:t>
            </a:r>
            <a:endParaRPr lang="en-IN" sz="2800" b="1">
              <a:solidFill>
                <a:srgbClr val="FFFFFF"/>
              </a:solidFill>
            </a:endParaRPr>
          </a:p>
          <a:p>
            <a:r>
              <a:rPr lang="en-US" sz="2800" b="1">
                <a:solidFill>
                  <a:srgbClr val="FFFFFF"/>
                </a:solidFill>
              </a:rPr>
              <a:t>      </a:t>
            </a:r>
            <a:r>
              <a:rPr lang="en-US" sz="2800" b="1">
                <a:solidFill>
                  <a:srgbClr val="800000"/>
                </a:solidFill>
              </a:rPr>
              <a:t>(10)</a:t>
            </a:r>
            <a:r>
              <a:rPr lang="en-US" sz="2800" b="1">
                <a:solidFill>
                  <a:srgbClr val="FFFFFF"/>
                </a:solidFill>
              </a:rPr>
              <a:t>   Contamination is minimal due to highly alkaline pH level.</a:t>
            </a:r>
            <a:endParaRPr lang="en-IN" sz="2800" b="1">
              <a:solidFill>
                <a:srgbClr val="FFFFFF"/>
              </a:solidFill>
            </a:endParaRPr>
          </a:p>
          <a:p>
            <a:r>
              <a:rPr lang="en-US" sz="2800" b="1">
                <a:solidFill>
                  <a:srgbClr val="FFFFFF"/>
                </a:solidFill>
              </a:rPr>
              <a:t>       </a:t>
            </a:r>
            <a:r>
              <a:rPr lang="en-US" sz="2800" b="1">
                <a:solidFill>
                  <a:srgbClr val="800000"/>
                </a:solidFill>
              </a:rPr>
              <a:t>(11)</a:t>
            </a:r>
            <a:r>
              <a:rPr lang="en-US" sz="2800" b="1">
                <a:solidFill>
                  <a:srgbClr val="FFFFFF"/>
                </a:solidFill>
              </a:rPr>
              <a:t>   The wet biomass is sun dried on polythene sheets by the visual or spray- dried in mechanised unit </a:t>
            </a:r>
            <a:endParaRPr lang="en-IN" sz="2800" b="1">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97155" name="Picture 2097154"/>
          <p:cNvPicPr>
            <a:picLocks/>
          </p:cNvPicPr>
          <p:nvPr/>
        </p:nvPicPr>
        <p:blipFill>
          <a:blip r:embed="rId3"/>
          <a:stretch>
            <a:fillRect/>
          </a:stretch>
        </p:blipFill>
        <p:spPr>
          <a:xfrm>
            <a:off x="-267334" y="-149428"/>
            <a:ext cx="9411334" cy="7196893"/>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9" name="TextBox 1048598"/>
          <p:cNvSpPr txBox="1"/>
          <p:nvPr/>
        </p:nvSpPr>
        <p:spPr>
          <a:xfrm>
            <a:off x="-18770" y="480058"/>
            <a:ext cx="9162770" cy="4401205"/>
          </a:xfrm>
          <a:prstGeom prst="rect">
            <a:avLst/>
          </a:prstGeom>
        </p:spPr>
        <p:txBody>
          <a:bodyPr wrap="square" rtlCol="0">
            <a:spAutoFit/>
          </a:bodyPr>
          <a:lstStyle/>
          <a:p>
            <a:r>
              <a:rPr lang="en-US" sz="2800" b="1" dirty="0">
                <a:solidFill>
                  <a:srgbClr val="FFFFFF"/>
                </a:solidFill>
              </a:rPr>
              <a:t>Unit for  marketing purposes.</a:t>
            </a:r>
            <a:endParaRPr lang="en-IN" sz="2800" dirty="0">
              <a:solidFill>
                <a:srgbClr val="FFFFFF"/>
              </a:solidFill>
            </a:endParaRPr>
          </a:p>
          <a:p>
            <a:r>
              <a:rPr lang="en-US" sz="2800" b="1" dirty="0">
                <a:solidFill>
                  <a:srgbClr val="FFFFFF"/>
                </a:solidFill>
              </a:rPr>
              <a:t>                The culture of </a:t>
            </a:r>
            <a:r>
              <a:rPr lang="en-US" sz="2800" b="1" dirty="0" err="1">
                <a:solidFill>
                  <a:srgbClr val="FFFFFF"/>
                </a:solidFill>
              </a:rPr>
              <a:t>Spirulina</a:t>
            </a:r>
            <a:r>
              <a:rPr lang="en-US" sz="2800" b="1" dirty="0">
                <a:solidFill>
                  <a:srgbClr val="FFFFFF"/>
                </a:solidFill>
              </a:rPr>
              <a:t> needs to be carried out with almost care with spray- drying the product is for human consumption.</a:t>
            </a:r>
            <a:endParaRPr lang="en-IN" sz="2800" dirty="0">
              <a:solidFill>
                <a:srgbClr val="FFFFFF"/>
              </a:solidFill>
            </a:endParaRPr>
          </a:p>
          <a:p>
            <a:r>
              <a:rPr lang="en-US" sz="2800" b="1" dirty="0">
                <a:solidFill>
                  <a:srgbClr val="FFFF00"/>
                </a:solidFill>
              </a:rPr>
              <a:t>NATURAL PRODUCTION   :-</a:t>
            </a:r>
            <a:r>
              <a:rPr lang="en-US" sz="2800" b="1" dirty="0">
                <a:solidFill>
                  <a:srgbClr val="FFFFFF"/>
                </a:solidFill>
              </a:rPr>
              <a:t> </a:t>
            </a:r>
            <a:endParaRPr lang="en-IN" sz="2800" dirty="0">
              <a:solidFill>
                <a:srgbClr val="FFFFFF"/>
              </a:solidFill>
            </a:endParaRPr>
          </a:p>
          <a:p>
            <a:r>
              <a:rPr lang="en-US" sz="2800" b="1" dirty="0">
                <a:solidFill>
                  <a:srgbClr val="FFFFFF"/>
                </a:solidFill>
              </a:rPr>
              <a:t>               </a:t>
            </a:r>
            <a:r>
              <a:rPr lang="en-US" sz="2800" b="1" dirty="0" smtClean="0">
                <a:solidFill>
                  <a:srgbClr val="FFFFFF"/>
                </a:solidFill>
              </a:rPr>
              <a:t>   </a:t>
            </a:r>
            <a:r>
              <a:rPr lang="en-US" sz="2800" b="1" dirty="0">
                <a:solidFill>
                  <a:srgbClr val="FFFFFF"/>
                </a:solidFill>
              </a:rPr>
              <a:t>Most commercial protection systems are based on shallow raceways in which </a:t>
            </a:r>
            <a:r>
              <a:rPr lang="en-US" sz="2800" b="1" dirty="0" err="1">
                <a:solidFill>
                  <a:srgbClr val="FFFFFF"/>
                </a:solidFill>
              </a:rPr>
              <a:t>spirulina</a:t>
            </a:r>
            <a:r>
              <a:rPr lang="en-US" sz="2800" b="1" dirty="0">
                <a:solidFill>
                  <a:srgbClr val="FFFFFF"/>
                </a:solidFill>
              </a:rPr>
              <a:t> culture are mixed by a paddle wheel. However, there are still some examples of </a:t>
            </a:r>
            <a:r>
              <a:rPr lang="en-US" sz="2800" b="1" dirty="0" err="1">
                <a:solidFill>
                  <a:srgbClr val="FFFFFF"/>
                </a:solidFill>
              </a:rPr>
              <a:t>Spirulina</a:t>
            </a:r>
            <a:r>
              <a:rPr lang="en-US" sz="2800" b="1" dirty="0">
                <a:solidFill>
                  <a:srgbClr val="FFFFFF"/>
                </a:solidFill>
              </a:rPr>
              <a:t> being harvested commercially from natural </a:t>
            </a:r>
            <a:r>
              <a:rPr lang="en-US" sz="2800" b="1" dirty="0" err="1">
                <a:solidFill>
                  <a:srgbClr val="FFFFFF"/>
                </a:solidFill>
              </a:rPr>
              <a:t>occuring</a:t>
            </a:r>
            <a:r>
              <a:rPr lang="en-US" sz="2800" b="1" dirty="0">
                <a:solidFill>
                  <a:srgbClr val="FFFFFF"/>
                </a:solidFill>
              </a:rPr>
              <a:t> population.</a:t>
            </a:r>
            <a:endParaRPr lang="en-IN" sz="28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0" name="TextBox 1048599"/>
          <p:cNvSpPr txBox="1"/>
          <p:nvPr/>
        </p:nvSpPr>
        <p:spPr>
          <a:xfrm>
            <a:off x="0" y="0"/>
            <a:ext cx="8967747" cy="7216139"/>
          </a:xfrm>
          <a:prstGeom prst="rect">
            <a:avLst/>
          </a:prstGeom>
        </p:spPr>
        <p:txBody>
          <a:bodyPr wrap="square" rtlCol="0">
            <a:spAutoFit/>
          </a:bodyPr>
          <a:lstStyle/>
          <a:p>
            <a:r>
              <a:rPr lang="en-US" sz="2800" b="1">
                <a:solidFill>
                  <a:srgbClr val="FFFF00"/>
                </a:solidFill>
              </a:rPr>
              <a:t>GROWTH OF BLUE GREEN ALGAE  :-</a:t>
            </a:r>
            <a:endParaRPr lang="en-IN" sz="2800" b="1">
              <a:solidFill>
                <a:srgbClr val="FFFFFF"/>
              </a:solidFill>
            </a:endParaRPr>
          </a:p>
          <a:p>
            <a:r>
              <a:rPr lang="en-US" sz="2800" b="1">
                <a:solidFill>
                  <a:srgbClr val="FFFFFF"/>
                </a:solidFill>
              </a:rPr>
              <a:t>                         </a:t>
            </a:r>
            <a:r>
              <a:rPr lang="en-US" sz="2800" b="1">
                <a:solidFill>
                  <a:srgbClr val="800000"/>
                </a:solidFill>
              </a:rPr>
              <a:t>(1)</a:t>
            </a:r>
            <a:r>
              <a:rPr lang="en-US" sz="2800" b="1">
                <a:solidFill>
                  <a:srgbClr val="FFFFFF"/>
                </a:solidFill>
              </a:rPr>
              <a:t>    It requires at least six hours of sunlight a day to grow and thrive.</a:t>
            </a:r>
            <a:endParaRPr lang="en-IN" sz="2800" b="1">
              <a:solidFill>
                <a:srgbClr val="FFFFFF"/>
              </a:solidFill>
            </a:endParaRPr>
          </a:p>
          <a:p>
            <a:r>
              <a:rPr lang="en-US" sz="2800" b="1">
                <a:solidFill>
                  <a:srgbClr val="FFFFFF"/>
                </a:solidFill>
              </a:rPr>
              <a:t>                         </a:t>
            </a:r>
            <a:r>
              <a:rPr lang="en-US" sz="2800" b="1">
                <a:solidFill>
                  <a:srgbClr val="800000"/>
                </a:solidFill>
              </a:rPr>
              <a:t>(2)</a:t>
            </a:r>
            <a:r>
              <a:rPr lang="en-US" sz="2800" b="1">
                <a:solidFill>
                  <a:srgbClr val="FFFFFF"/>
                </a:solidFill>
              </a:rPr>
              <a:t>    Fill the container with water from a pond , that it contains phosphorus, nitrogen and other particles necessary for it to grow.</a:t>
            </a:r>
            <a:endParaRPr lang="en-IN" sz="2800" b="1">
              <a:solidFill>
                <a:srgbClr val="FFFFFF"/>
              </a:solidFill>
            </a:endParaRPr>
          </a:p>
          <a:p>
            <a:r>
              <a:rPr lang="en-US" sz="2800" b="1">
                <a:solidFill>
                  <a:srgbClr val="FFFFFF"/>
                </a:solidFill>
              </a:rPr>
              <a:t>                         </a:t>
            </a:r>
            <a:r>
              <a:rPr lang="en-US" sz="2800" b="1">
                <a:solidFill>
                  <a:srgbClr val="800000"/>
                </a:solidFill>
              </a:rPr>
              <a:t>(3)</a:t>
            </a:r>
            <a:r>
              <a:rPr lang="en-US" sz="2800" b="1">
                <a:solidFill>
                  <a:srgbClr val="FFFFFF"/>
                </a:solidFill>
              </a:rPr>
              <a:t>   Use pond skimmer to remove any algae that floats to the top of the container.</a:t>
            </a:r>
            <a:endParaRPr lang="en-IN" sz="2800" b="1">
              <a:solidFill>
                <a:srgbClr val="FFFFFF"/>
              </a:solidFill>
            </a:endParaRPr>
          </a:p>
          <a:p>
            <a:endParaRPr lang="en-IN" sz="2800" b="1">
              <a:solidFill>
                <a:srgbClr val="FFFFFF"/>
              </a:solidFill>
            </a:endParaRPr>
          </a:p>
          <a:p>
            <a:r>
              <a:rPr lang="en-US" sz="2800" b="1">
                <a:solidFill>
                  <a:srgbClr val="FFFF00"/>
                </a:solidFill>
              </a:rPr>
              <a:t>HARVESTING AND PROCESSING. :-</a:t>
            </a:r>
            <a:endParaRPr lang="en-IN" sz="2800" b="1">
              <a:solidFill>
                <a:srgbClr val="FFFFFF"/>
              </a:solidFill>
            </a:endParaRPr>
          </a:p>
          <a:p>
            <a:r>
              <a:rPr lang="en-US" sz="2800" b="1">
                <a:solidFill>
                  <a:srgbClr val="FFFFFF"/>
                </a:solidFill>
              </a:rPr>
              <a:t>                       Spirulina harvesting, processing and packing has eight principal stage :</a:t>
            </a:r>
            <a:endParaRPr lang="en-IN" sz="2800" b="1">
              <a:solidFill>
                <a:srgbClr val="FFFFFF"/>
              </a:solidFill>
            </a:endParaRPr>
          </a:p>
          <a:p>
            <a:r>
              <a:rPr lang="en-US" sz="2800" b="1">
                <a:solidFill>
                  <a:srgbClr val="FFFFFF"/>
                </a:solidFill>
              </a:rPr>
              <a:t>                                    </a:t>
            </a:r>
            <a:endParaRPr lang="en-IN" sz="2800" b="1">
              <a:solidFill>
                <a:srgbClr val="FFFFFF"/>
              </a:solidFill>
            </a:endParaRPr>
          </a:p>
          <a:p>
            <a:r>
              <a:rPr lang="en-US" sz="2800" b="1">
                <a:solidFill>
                  <a:srgbClr val="FFFFFF"/>
                </a:solidFill>
              </a:rPr>
              <a:t>     (1)   </a:t>
            </a:r>
            <a:r>
              <a:rPr lang="en-US" sz="2800" b="1">
                <a:solidFill>
                  <a:srgbClr val="FFFF00"/>
                </a:solidFill>
              </a:rPr>
              <a:t>FILTRATION AND  CLEANING  :-</a:t>
            </a:r>
            <a:endParaRPr lang="en-IN" sz="2800" b="1">
              <a:solidFill>
                <a:srgbClr val="FFFFFF"/>
              </a:solidFill>
            </a:endParaRPr>
          </a:p>
          <a:p>
            <a:r>
              <a:rPr lang="en-US" sz="2800" b="1">
                <a:solidFill>
                  <a:srgbClr val="FFFFFF"/>
                </a:solidFill>
              </a:rPr>
              <a:t>                                         A nylon filter at the entrance of the water pond is needed.</a:t>
            </a:r>
            <a:endParaRPr lang="en-IN" sz="2800" b="1">
              <a:solidFill>
                <a:srgbClr val="FFFFFF"/>
              </a:solidFill>
            </a:endParaRPr>
          </a:p>
          <a:p>
            <a:r>
              <a:rPr lang="en-US" sz="2800" b="1">
                <a:solidFill>
                  <a:srgbClr val="FFFFFF"/>
                </a:solidFill>
              </a:rPr>
              <a:t>                              </a:t>
            </a:r>
            <a:endParaRPr lang="en-IN" sz="2800" b="1">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97156" name="Picture 2097155"/>
          <p:cNvPicPr>
            <a:picLocks/>
          </p:cNvPicPr>
          <p:nvPr/>
        </p:nvPicPr>
        <p:blipFill>
          <a:blip r:embed="rId3"/>
          <a:stretch>
            <a:fillRect/>
          </a:stretch>
        </p:blipFill>
        <p:spPr>
          <a:xfrm>
            <a:off x="0" y="-192682"/>
            <a:ext cx="9630800" cy="7050682"/>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1" name="TextBox 1048600"/>
          <p:cNvSpPr txBox="1"/>
          <p:nvPr/>
        </p:nvSpPr>
        <p:spPr>
          <a:xfrm>
            <a:off x="0" y="240029"/>
            <a:ext cx="8992836" cy="6555641"/>
          </a:xfrm>
          <a:prstGeom prst="rect">
            <a:avLst/>
          </a:prstGeom>
        </p:spPr>
        <p:txBody>
          <a:bodyPr wrap="square" rtlCol="0">
            <a:spAutoFit/>
          </a:bodyPr>
          <a:lstStyle/>
          <a:p>
            <a:r>
              <a:rPr lang="en-US" sz="2800" b="1" dirty="0">
                <a:solidFill>
                  <a:srgbClr val="800000"/>
                </a:solidFill>
              </a:rPr>
              <a:t>(2) </a:t>
            </a:r>
            <a:r>
              <a:rPr lang="en-US" sz="2800" b="1" dirty="0">
                <a:solidFill>
                  <a:srgbClr val="FFFF00"/>
                </a:solidFill>
              </a:rPr>
              <a:t>PRE-CONCENTRATION  :-</a:t>
            </a:r>
            <a:endParaRPr lang="en-IN" sz="2800" dirty="0">
              <a:solidFill>
                <a:srgbClr val="FFFFFF"/>
              </a:solidFill>
            </a:endParaRPr>
          </a:p>
          <a:p>
            <a:r>
              <a:rPr lang="en-US" sz="2800" b="1" dirty="0">
                <a:solidFill>
                  <a:srgbClr val="FFFFFF"/>
                </a:solidFill>
              </a:rPr>
              <a:t>                          To obtain algae biomass which is washed reduce salts content.</a:t>
            </a:r>
            <a:endParaRPr lang="en-IN" sz="2800" dirty="0">
              <a:solidFill>
                <a:srgbClr val="FFFFFF"/>
              </a:solidFill>
            </a:endParaRPr>
          </a:p>
          <a:p>
            <a:r>
              <a:rPr lang="en-US" sz="2800" b="1" dirty="0">
                <a:solidFill>
                  <a:srgbClr val="800000"/>
                </a:solidFill>
              </a:rPr>
              <a:t>(3)</a:t>
            </a:r>
            <a:r>
              <a:rPr lang="en-US" sz="2800" b="1" dirty="0">
                <a:solidFill>
                  <a:srgbClr val="FFFF00"/>
                </a:solidFill>
              </a:rPr>
              <a:t> CONCENTRATION  :-</a:t>
            </a:r>
            <a:endParaRPr lang="en-IN" sz="2800" dirty="0">
              <a:solidFill>
                <a:srgbClr val="FFFFFF"/>
              </a:solidFill>
            </a:endParaRPr>
          </a:p>
          <a:p>
            <a:r>
              <a:rPr lang="en-US" sz="2800" b="1" dirty="0">
                <a:solidFill>
                  <a:srgbClr val="FFFFFF"/>
                </a:solidFill>
              </a:rPr>
              <a:t>                         To remove the highest possible amount of interstitial water ( located among the filaments).</a:t>
            </a:r>
            <a:endParaRPr lang="en-IN" sz="2800" dirty="0">
              <a:solidFill>
                <a:srgbClr val="FFFFFF"/>
              </a:solidFill>
            </a:endParaRPr>
          </a:p>
          <a:p>
            <a:r>
              <a:rPr lang="en-US" sz="2800" b="1" dirty="0">
                <a:solidFill>
                  <a:srgbClr val="800000"/>
                </a:solidFill>
              </a:rPr>
              <a:t>(4)  </a:t>
            </a:r>
            <a:r>
              <a:rPr lang="en-US" sz="2800" b="1" dirty="0">
                <a:solidFill>
                  <a:srgbClr val="FFFF00"/>
                </a:solidFill>
              </a:rPr>
              <a:t>NEUTRALIZATION  :-</a:t>
            </a:r>
            <a:endParaRPr lang="en-IN" sz="2800" dirty="0">
              <a:solidFill>
                <a:srgbClr val="FFFFFF"/>
              </a:solidFill>
            </a:endParaRPr>
          </a:p>
          <a:p>
            <a:r>
              <a:rPr lang="en-US" sz="2800" b="1" dirty="0">
                <a:solidFill>
                  <a:srgbClr val="FFFFFF"/>
                </a:solidFill>
              </a:rPr>
              <a:t>                         To neutralize the biomass with the addition of acid solution.</a:t>
            </a:r>
            <a:endParaRPr lang="en-IN" sz="2800" dirty="0">
              <a:solidFill>
                <a:srgbClr val="FFFFFF"/>
              </a:solidFill>
            </a:endParaRPr>
          </a:p>
          <a:p>
            <a:r>
              <a:rPr lang="en-US" sz="2800" b="1" dirty="0">
                <a:solidFill>
                  <a:srgbClr val="800000"/>
                </a:solidFill>
              </a:rPr>
              <a:t>(5)  </a:t>
            </a:r>
            <a:r>
              <a:rPr lang="en-US" sz="2800" b="1" dirty="0">
                <a:solidFill>
                  <a:srgbClr val="FFFF00"/>
                </a:solidFill>
              </a:rPr>
              <a:t> DISINTEGRATION. :-</a:t>
            </a:r>
            <a:r>
              <a:rPr lang="en-US" sz="2800" b="1" dirty="0">
                <a:solidFill>
                  <a:srgbClr val="FFFFFF"/>
                </a:solidFill>
              </a:rPr>
              <a:t> </a:t>
            </a:r>
            <a:endParaRPr lang="en-IN" sz="2800" dirty="0">
              <a:solidFill>
                <a:srgbClr val="FFFFFF"/>
              </a:solidFill>
            </a:endParaRPr>
          </a:p>
          <a:p>
            <a:r>
              <a:rPr lang="en-US" sz="2800" b="1" dirty="0">
                <a:solidFill>
                  <a:srgbClr val="FFFFFF"/>
                </a:solidFill>
              </a:rPr>
              <a:t>                          To  break down </a:t>
            </a:r>
            <a:r>
              <a:rPr lang="en-US" sz="2800" b="1" dirty="0" err="1">
                <a:solidFill>
                  <a:srgbClr val="FFFFFF"/>
                </a:solidFill>
              </a:rPr>
              <a:t>trichomes</a:t>
            </a:r>
            <a:r>
              <a:rPr lang="en-US" sz="2800" b="1" dirty="0">
                <a:solidFill>
                  <a:srgbClr val="FFFFFF"/>
                </a:solidFill>
              </a:rPr>
              <a:t> by a grinder, </a:t>
            </a:r>
            <a:endParaRPr lang="en-IN" sz="2800" dirty="0">
              <a:solidFill>
                <a:srgbClr val="FFFFFF"/>
              </a:solidFill>
            </a:endParaRPr>
          </a:p>
          <a:p>
            <a:r>
              <a:rPr lang="en-US" sz="2800" b="1" dirty="0">
                <a:solidFill>
                  <a:srgbClr val="FFFFFF"/>
                </a:solidFill>
              </a:rPr>
              <a:t> </a:t>
            </a:r>
            <a:r>
              <a:rPr lang="en-US" sz="2800" b="1" dirty="0">
                <a:solidFill>
                  <a:srgbClr val="800000"/>
                </a:solidFill>
              </a:rPr>
              <a:t>(6)</a:t>
            </a:r>
            <a:r>
              <a:rPr lang="en-US" sz="2800" b="1" dirty="0">
                <a:solidFill>
                  <a:srgbClr val="FFFF00"/>
                </a:solidFill>
              </a:rPr>
              <a:t>   DEHYDRATION BY SPRAY- DRYING   :-</a:t>
            </a:r>
            <a:endParaRPr lang="en-IN" sz="2800" dirty="0">
              <a:solidFill>
                <a:srgbClr val="FFFFFF"/>
              </a:solidFill>
            </a:endParaRPr>
          </a:p>
          <a:p>
            <a:r>
              <a:rPr lang="en-US" sz="2800" b="1" dirty="0">
                <a:solidFill>
                  <a:srgbClr val="FFFFFF"/>
                </a:solidFill>
              </a:rPr>
              <a:t>                           This operation has great economic importance since it involves about 20-30 percent of the production  </a:t>
            </a:r>
            <a:r>
              <a:rPr lang="en-US" sz="2800" b="1" dirty="0" smtClean="0">
                <a:solidFill>
                  <a:srgbClr val="FFFFFF"/>
                </a:solidFill>
              </a:rPr>
              <a:t>cost</a:t>
            </a:r>
            <a:r>
              <a:rPr lang="en-US" sz="2800" b="1" dirty="0">
                <a:solidFill>
                  <a:srgbClr val="FFFFFF"/>
                </a:solidFill>
              </a:rPr>
              <a:t>.</a:t>
            </a:r>
            <a:endParaRPr lang="en-IN" sz="2800" dirty="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97157" name="Picture 2097156"/>
          <p:cNvPicPr>
            <a:picLocks/>
          </p:cNvPicPr>
          <p:nvPr/>
        </p:nvPicPr>
        <p:blipFill>
          <a:blip r:embed="rId3"/>
          <a:stretch>
            <a:fillRect/>
          </a:stretch>
        </p:blipFill>
        <p:spPr>
          <a:xfrm>
            <a:off x="0" y="-269278"/>
            <a:ext cx="9433944" cy="7396556"/>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2" name="TextBox 1048601"/>
          <p:cNvSpPr txBox="1"/>
          <p:nvPr/>
        </p:nvSpPr>
        <p:spPr>
          <a:xfrm>
            <a:off x="0" y="0"/>
            <a:ext cx="9117583" cy="6555641"/>
          </a:xfrm>
          <a:prstGeom prst="rect">
            <a:avLst/>
          </a:prstGeom>
        </p:spPr>
        <p:txBody>
          <a:bodyPr wrap="square" rtlCol="0">
            <a:spAutoFit/>
          </a:bodyPr>
          <a:lstStyle/>
          <a:p>
            <a:r>
              <a:rPr lang="en-US" sz="2800" b="1" dirty="0">
                <a:solidFill>
                  <a:srgbClr val="800000"/>
                </a:solidFill>
              </a:rPr>
              <a:t>(7)   </a:t>
            </a:r>
            <a:r>
              <a:rPr lang="en-US" sz="2800" b="1" dirty="0">
                <a:solidFill>
                  <a:srgbClr val="FFFF00"/>
                </a:solidFill>
              </a:rPr>
              <a:t>PACKING  :-</a:t>
            </a:r>
            <a:endParaRPr lang="en-IN" sz="2800" b="1" dirty="0">
              <a:solidFill>
                <a:srgbClr val="FFFFFF"/>
              </a:solidFill>
            </a:endParaRPr>
          </a:p>
          <a:p>
            <a:r>
              <a:rPr lang="en-US" sz="2800" b="1" dirty="0">
                <a:solidFill>
                  <a:srgbClr val="FFFFFF"/>
                </a:solidFill>
              </a:rPr>
              <a:t>                   It is usually in sealed plastic bags to avoid hygroscopic action on the dry </a:t>
            </a:r>
            <a:r>
              <a:rPr lang="en-US" sz="2800" b="1" dirty="0" err="1">
                <a:solidFill>
                  <a:srgbClr val="FFFFFF"/>
                </a:solidFill>
              </a:rPr>
              <a:t>spirulina</a:t>
            </a:r>
            <a:r>
              <a:rPr lang="en-US" sz="2800" b="1" dirty="0">
                <a:solidFill>
                  <a:srgbClr val="FFFFFF"/>
                </a:solidFill>
              </a:rPr>
              <a:t>.</a:t>
            </a:r>
            <a:endParaRPr lang="en-IN" sz="2800" b="1" dirty="0">
              <a:solidFill>
                <a:srgbClr val="FFFFFF"/>
              </a:solidFill>
            </a:endParaRPr>
          </a:p>
          <a:p>
            <a:r>
              <a:rPr lang="en-US" sz="2800" b="1" dirty="0">
                <a:solidFill>
                  <a:srgbClr val="800000"/>
                </a:solidFill>
              </a:rPr>
              <a:t>(8)   </a:t>
            </a:r>
            <a:r>
              <a:rPr lang="en-US" sz="2800" b="1" dirty="0">
                <a:solidFill>
                  <a:srgbClr val="FFFF00"/>
                </a:solidFill>
              </a:rPr>
              <a:t> STORAGE  :-</a:t>
            </a:r>
            <a:endParaRPr lang="en-IN" sz="2800" b="1" dirty="0">
              <a:solidFill>
                <a:srgbClr val="FFFFFF"/>
              </a:solidFill>
            </a:endParaRPr>
          </a:p>
          <a:p>
            <a:r>
              <a:rPr lang="en-US" sz="2800" b="1" dirty="0">
                <a:solidFill>
                  <a:srgbClr val="FFFFFF"/>
                </a:solidFill>
              </a:rPr>
              <a:t>                    Stored in </a:t>
            </a:r>
            <a:r>
              <a:rPr lang="en-US" sz="2800" b="1" dirty="0" err="1">
                <a:solidFill>
                  <a:srgbClr val="FFFFFF"/>
                </a:solidFill>
              </a:rPr>
              <a:t>fresh,dry,unlit,pest</a:t>
            </a:r>
            <a:r>
              <a:rPr lang="en-US" sz="2800" b="1" dirty="0">
                <a:solidFill>
                  <a:srgbClr val="FFFFFF"/>
                </a:solidFill>
              </a:rPr>
              <a:t>- </a:t>
            </a:r>
            <a:r>
              <a:rPr lang="en-US" sz="2800" b="1" dirty="0" err="1">
                <a:solidFill>
                  <a:srgbClr val="FFFFFF"/>
                </a:solidFill>
              </a:rPr>
              <a:t>free,and</a:t>
            </a:r>
            <a:r>
              <a:rPr lang="en-US" sz="2800" b="1" dirty="0">
                <a:solidFill>
                  <a:srgbClr val="FFFFFF"/>
                </a:solidFill>
              </a:rPr>
              <a:t> hygienic storerooms to prevent </a:t>
            </a:r>
            <a:r>
              <a:rPr lang="en-US" sz="2800" b="1" dirty="0" err="1">
                <a:solidFill>
                  <a:srgbClr val="FFFFFF"/>
                </a:solidFill>
              </a:rPr>
              <a:t>spirulina</a:t>
            </a:r>
            <a:r>
              <a:rPr lang="en-US" sz="2800" b="1" dirty="0">
                <a:solidFill>
                  <a:srgbClr val="FFFFFF"/>
                </a:solidFill>
              </a:rPr>
              <a:t> pigments </a:t>
            </a:r>
            <a:r>
              <a:rPr lang="en-US" sz="2800" b="1" dirty="0" smtClean="0">
                <a:solidFill>
                  <a:srgbClr val="FFFFFF"/>
                </a:solidFill>
              </a:rPr>
              <a:t>from deteriorating</a:t>
            </a:r>
            <a:r>
              <a:rPr lang="en-US" sz="2800" b="1" dirty="0">
                <a:solidFill>
                  <a:srgbClr val="FFFFFF"/>
                </a:solidFill>
              </a:rPr>
              <a:t>.</a:t>
            </a:r>
            <a:endParaRPr lang="en-IN" sz="2800" b="1" dirty="0">
              <a:solidFill>
                <a:srgbClr val="FFFFFF"/>
              </a:solidFill>
            </a:endParaRPr>
          </a:p>
          <a:p>
            <a:r>
              <a:rPr lang="en-US" sz="2800" b="1" dirty="0">
                <a:solidFill>
                  <a:srgbClr val="FFFFFF"/>
                </a:solidFill>
              </a:rPr>
              <a:t> </a:t>
            </a:r>
            <a:endParaRPr lang="en-IN" sz="2800" b="1" dirty="0">
              <a:solidFill>
                <a:srgbClr val="FFFFFF"/>
              </a:solidFill>
            </a:endParaRPr>
          </a:p>
          <a:p>
            <a:r>
              <a:rPr lang="en-US" sz="2800" b="1" dirty="0">
                <a:solidFill>
                  <a:srgbClr val="FFFF00"/>
                </a:solidFill>
              </a:rPr>
              <a:t>APPLICATION OF BLUE GREEN ALGAE  :-</a:t>
            </a:r>
            <a:endParaRPr lang="en-IN" sz="2800" b="1" dirty="0">
              <a:solidFill>
                <a:srgbClr val="FFFFFF"/>
              </a:solidFill>
            </a:endParaRPr>
          </a:p>
          <a:p>
            <a:r>
              <a:rPr lang="en-US" sz="2800" b="1" dirty="0">
                <a:solidFill>
                  <a:srgbClr val="FFFFFF"/>
                </a:solidFill>
              </a:rPr>
              <a:t>                        </a:t>
            </a:r>
            <a:r>
              <a:rPr lang="en-US" sz="2800" b="1" dirty="0">
                <a:solidFill>
                  <a:srgbClr val="800000"/>
                </a:solidFill>
              </a:rPr>
              <a:t>(1)</a:t>
            </a:r>
            <a:r>
              <a:rPr lang="en-US" sz="2800" b="1" dirty="0">
                <a:solidFill>
                  <a:srgbClr val="FFFFFF"/>
                </a:solidFill>
              </a:rPr>
              <a:t>   It is a healthy food &amp; nutritional supplement for the human being has unlimited scope in the future.</a:t>
            </a:r>
            <a:endParaRPr lang="en-IN" sz="2800" b="1" dirty="0">
              <a:solidFill>
                <a:srgbClr val="FFFFFF"/>
              </a:solidFill>
            </a:endParaRPr>
          </a:p>
          <a:p>
            <a:r>
              <a:rPr lang="en-US" sz="2800" b="1" dirty="0">
                <a:solidFill>
                  <a:srgbClr val="FFFFFF"/>
                </a:solidFill>
              </a:rPr>
              <a:t>                        </a:t>
            </a:r>
            <a:r>
              <a:rPr lang="en-US" sz="2800" b="1" dirty="0">
                <a:solidFill>
                  <a:srgbClr val="800000"/>
                </a:solidFill>
              </a:rPr>
              <a:t>(2) </a:t>
            </a:r>
            <a:r>
              <a:rPr lang="en-US" sz="2800" b="1" dirty="0">
                <a:solidFill>
                  <a:srgbClr val="FFFFFF"/>
                </a:solidFill>
              </a:rPr>
              <a:t>  It has been shown to be a therapeutic with regard to several </a:t>
            </a:r>
            <a:r>
              <a:rPr lang="en-US" sz="2800" b="1" dirty="0" err="1">
                <a:solidFill>
                  <a:srgbClr val="FFFFFF"/>
                </a:solidFill>
              </a:rPr>
              <a:t>disseses</a:t>
            </a:r>
            <a:r>
              <a:rPr lang="en-US" sz="2800" b="1" dirty="0">
                <a:solidFill>
                  <a:srgbClr val="FFFFFF"/>
                </a:solidFill>
              </a:rPr>
              <a:t> like night </a:t>
            </a:r>
            <a:r>
              <a:rPr lang="en-US" sz="2800" b="1" dirty="0" smtClean="0">
                <a:solidFill>
                  <a:srgbClr val="FFFFFF"/>
                </a:solidFill>
              </a:rPr>
              <a:t>blinders,  </a:t>
            </a:r>
            <a:r>
              <a:rPr lang="en-US" sz="2800" b="1" dirty="0" err="1">
                <a:solidFill>
                  <a:srgbClr val="FFFFFF"/>
                </a:solidFill>
              </a:rPr>
              <a:t>anaemia</a:t>
            </a:r>
            <a:r>
              <a:rPr lang="en-US" sz="2800" b="1" dirty="0" smtClean="0">
                <a:solidFill>
                  <a:srgbClr val="FFFFFF"/>
                </a:solidFill>
              </a:rPr>
              <a:t>, </a:t>
            </a:r>
            <a:r>
              <a:rPr lang="en-US" sz="2800" b="1" dirty="0" err="1" smtClean="0">
                <a:solidFill>
                  <a:srgbClr val="FFFFFF"/>
                </a:solidFill>
              </a:rPr>
              <a:t>glucomia</a:t>
            </a:r>
            <a:r>
              <a:rPr lang="en-US" sz="2800" b="1" dirty="0">
                <a:solidFill>
                  <a:srgbClr val="FFFFFF"/>
                </a:solidFill>
              </a:rPr>
              <a:t>, cholesterol accumulation</a:t>
            </a:r>
            <a:r>
              <a:rPr lang="en-US" sz="2800" b="1" dirty="0" smtClean="0">
                <a:solidFill>
                  <a:srgbClr val="FFFFFF"/>
                </a:solidFill>
              </a:rPr>
              <a:t>, </a:t>
            </a:r>
            <a:r>
              <a:rPr lang="en-US" sz="2800" b="1" dirty="0" err="1" smtClean="0">
                <a:solidFill>
                  <a:srgbClr val="FFFFFF"/>
                </a:solidFill>
              </a:rPr>
              <a:t>pancreatis</a:t>
            </a:r>
            <a:r>
              <a:rPr lang="en-US" sz="2800" b="1" dirty="0" smtClean="0">
                <a:solidFill>
                  <a:srgbClr val="FFFFFF"/>
                </a:solidFill>
              </a:rPr>
              <a:t> </a:t>
            </a:r>
            <a:r>
              <a:rPr lang="en-US" sz="2800" b="1" dirty="0">
                <a:solidFill>
                  <a:srgbClr val="FFFFFF"/>
                </a:solidFill>
              </a:rPr>
              <a:t>etc.....                      </a:t>
            </a:r>
            <a:endParaRPr lang="en-IN" sz="2800" b="1" dirty="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3" name="TextBox 1048602"/>
          <p:cNvSpPr txBox="1"/>
          <p:nvPr/>
        </p:nvSpPr>
        <p:spPr>
          <a:xfrm>
            <a:off x="96942" y="240031"/>
            <a:ext cx="9047057" cy="6555641"/>
          </a:xfrm>
          <a:prstGeom prst="rect">
            <a:avLst/>
          </a:prstGeom>
        </p:spPr>
        <p:txBody>
          <a:bodyPr wrap="square" rtlCol="0">
            <a:spAutoFit/>
          </a:bodyPr>
          <a:lstStyle/>
          <a:p>
            <a:r>
              <a:rPr lang="en-US" sz="2800" b="1" dirty="0">
                <a:solidFill>
                  <a:srgbClr val="FFFFFF"/>
                </a:solidFill>
              </a:rPr>
              <a:t>                  </a:t>
            </a:r>
            <a:r>
              <a:rPr lang="en-US" sz="2800" b="1" dirty="0">
                <a:solidFill>
                  <a:srgbClr val="800000"/>
                </a:solidFill>
              </a:rPr>
              <a:t>(3)  </a:t>
            </a:r>
            <a:r>
              <a:rPr lang="en-US" sz="2800" b="1" dirty="0">
                <a:solidFill>
                  <a:srgbClr val="FFFFFF"/>
                </a:solidFill>
              </a:rPr>
              <a:t> Its antioxidant properties have been attributed with cancer prevention possibilities.</a:t>
            </a:r>
            <a:endParaRPr lang="en-IN" sz="2800" b="1" dirty="0">
              <a:solidFill>
                <a:srgbClr val="000000"/>
              </a:solidFill>
            </a:endParaRPr>
          </a:p>
          <a:p>
            <a:r>
              <a:rPr lang="en-US" sz="2800" b="1" dirty="0">
                <a:solidFill>
                  <a:srgbClr val="FFFFFF"/>
                </a:solidFill>
              </a:rPr>
              <a:t>                  </a:t>
            </a:r>
            <a:r>
              <a:rPr lang="en-US" sz="2800" b="1" dirty="0">
                <a:solidFill>
                  <a:srgbClr val="800000"/>
                </a:solidFill>
              </a:rPr>
              <a:t>(4)</a:t>
            </a:r>
            <a:r>
              <a:rPr lang="en-US" sz="2800" b="1" dirty="0">
                <a:solidFill>
                  <a:srgbClr val="FFFFFF"/>
                </a:solidFill>
              </a:rPr>
              <a:t>    Studies showed higher fish growth rates with </a:t>
            </a:r>
            <a:r>
              <a:rPr lang="en-US" sz="2800" b="1" dirty="0" err="1">
                <a:solidFill>
                  <a:srgbClr val="FFFFFF"/>
                </a:solidFill>
              </a:rPr>
              <a:t>spirulina</a:t>
            </a:r>
            <a:r>
              <a:rPr lang="en-US" sz="2800" b="1" dirty="0">
                <a:solidFill>
                  <a:srgbClr val="FFFFFF"/>
                </a:solidFill>
              </a:rPr>
              <a:t>.</a:t>
            </a:r>
            <a:endParaRPr lang="en-IN" sz="2800" b="1" dirty="0">
              <a:solidFill>
                <a:srgbClr val="000000"/>
              </a:solidFill>
            </a:endParaRPr>
          </a:p>
          <a:p>
            <a:r>
              <a:rPr lang="en-US" sz="2800" b="1" dirty="0">
                <a:solidFill>
                  <a:srgbClr val="FFFFFF"/>
                </a:solidFill>
              </a:rPr>
              <a:t>                  </a:t>
            </a:r>
            <a:r>
              <a:rPr lang="en-US" sz="2800" b="1" dirty="0">
                <a:solidFill>
                  <a:srgbClr val="800000"/>
                </a:solidFill>
              </a:rPr>
              <a:t>(5)</a:t>
            </a:r>
            <a:r>
              <a:rPr lang="en-US" sz="2800" b="1" dirty="0">
                <a:solidFill>
                  <a:srgbClr val="FFFFFF"/>
                </a:solidFill>
              </a:rPr>
              <a:t>   Pigmentation of </a:t>
            </a:r>
            <a:r>
              <a:rPr lang="en-US" sz="2800" b="1" dirty="0" err="1">
                <a:solidFill>
                  <a:srgbClr val="FFFFFF"/>
                </a:solidFill>
              </a:rPr>
              <a:t>omamental</a:t>
            </a:r>
            <a:r>
              <a:rPr lang="en-US" sz="2800" b="1" dirty="0">
                <a:solidFill>
                  <a:srgbClr val="FFFFFF"/>
                </a:solidFill>
              </a:rPr>
              <a:t> fishes &amp; prawn larvae has commercial significance.</a:t>
            </a:r>
            <a:endParaRPr lang="en-IN" sz="2800" b="1" dirty="0">
              <a:solidFill>
                <a:srgbClr val="000000"/>
              </a:solidFill>
            </a:endParaRPr>
          </a:p>
          <a:p>
            <a:r>
              <a:rPr lang="en-US" sz="2800" b="1" dirty="0">
                <a:solidFill>
                  <a:srgbClr val="FFFFFF"/>
                </a:solidFill>
              </a:rPr>
              <a:t>                  </a:t>
            </a:r>
            <a:r>
              <a:rPr lang="en-US" sz="2800" b="1" dirty="0">
                <a:solidFill>
                  <a:srgbClr val="800000"/>
                </a:solidFill>
              </a:rPr>
              <a:t>(6)</a:t>
            </a:r>
            <a:r>
              <a:rPr lang="en-US" sz="2800" b="1" dirty="0">
                <a:solidFill>
                  <a:srgbClr val="FFFFFF"/>
                </a:solidFill>
              </a:rPr>
              <a:t>   New area of </a:t>
            </a:r>
            <a:r>
              <a:rPr lang="en-US" sz="2800" b="1" dirty="0" err="1">
                <a:solidFill>
                  <a:srgbClr val="FFFFFF"/>
                </a:solidFill>
              </a:rPr>
              <a:t>Spirulina</a:t>
            </a:r>
            <a:r>
              <a:rPr lang="en-US" sz="2800" b="1" dirty="0">
                <a:solidFill>
                  <a:srgbClr val="FFFFFF"/>
                </a:solidFill>
              </a:rPr>
              <a:t> application are with regard to extraction of valuable enzymes like </a:t>
            </a:r>
            <a:r>
              <a:rPr lang="en-US" sz="2800" b="1" dirty="0" err="1">
                <a:solidFill>
                  <a:srgbClr val="FFFFFF"/>
                </a:solidFill>
              </a:rPr>
              <a:t>phosphoglycerokinase</a:t>
            </a:r>
            <a:r>
              <a:rPr lang="en-US" sz="2800" b="1" dirty="0">
                <a:solidFill>
                  <a:srgbClr val="FFFFFF"/>
                </a:solidFill>
              </a:rPr>
              <a:t> specific for ATP determination, superoxide dismutase required genetic engineering &amp; </a:t>
            </a:r>
            <a:r>
              <a:rPr lang="en-US" sz="2800" b="1" dirty="0" err="1">
                <a:solidFill>
                  <a:srgbClr val="FFFFFF"/>
                </a:solidFill>
              </a:rPr>
              <a:t>phycobillin</a:t>
            </a:r>
            <a:r>
              <a:rPr lang="en-US" sz="2800" b="1" dirty="0">
                <a:solidFill>
                  <a:srgbClr val="FFFFFF"/>
                </a:solidFill>
              </a:rPr>
              <a:t> used in immunodiagnostics.</a:t>
            </a:r>
            <a:endParaRPr lang="en-IN" sz="2800" b="1" dirty="0">
              <a:solidFill>
                <a:srgbClr val="000000"/>
              </a:solidFill>
            </a:endParaRPr>
          </a:p>
          <a:p>
            <a:r>
              <a:rPr lang="en-US" sz="2800" b="1" dirty="0">
                <a:solidFill>
                  <a:srgbClr val="FFFFFF"/>
                </a:solidFill>
              </a:rPr>
              <a:t>                   </a:t>
            </a:r>
            <a:r>
              <a:rPr lang="en-US" sz="2800" b="1" dirty="0">
                <a:solidFill>
                  <a:srgbClr val="800000"/>
                </a:solidFill>
              </a:rPr>
              <a:t>(7)</a:t>
            </a:r>
            <a:r>
              <a:rPr lang="en-US" sz="2800" b="1" dirty="0">
                <a:solidFill>
                  <a:srgbClr val="FFFFFF"/>
                </a:solidFill>
              </a:rPr>
              <a:t>  </a:t>
            </a:r>
            <a:r>
              <a:rPr lang="en-US" sz="2800" b="1" dirty="0" smtClean="0">
                <a:solidFill>
                  <a:srgbClr val="FFFFFF"/>
                </a:solidFill>
              </a:rPr>
              <a:t> </a:t>
            </a:r>
            <a:r>
              <a:rPr lang="en-US" sz="2800" b="1" dirty="0">
                <a:solidFill>
                  <a:srgbClr val="FFFFFF"/>
                </a:solidFill>
              </a:rPr>
              <a:t>The effect of </a:t>
            </a:r>
            <a:r>
              <a:rPr lang="en-US" sz="2800" b="1" dirty="0" err="1">
                <a:solidFill>
                  <a:srgbClr val="FFFFFF"/>
                </a:solidFill>
              </a:rPr>
              <a:t>Spirulina</a:t>
            </a:r>
            <a:r>
              <a:rPr lang="en-US" sz="2800" b="1" dirty="0">
                <a:solidFill>
                  <a:srgbClr val="FFFFFF"/>
                </a:solidFill>
              </a:rPr>
              <a:t> on the nourishment of skin have paved the way for cosmetic formulations using this alga.</a:t>
            </a:r>
            <a:endParaRPr lang="en-IN" sz="2800" b="1" dirty="0">
              <a:solidFill>
                <a:srgbClr val="000000"/>
              </a:solidFill>
            </a:endParaRPr>
          </a:p>
          <a:p>
            <a:r>
              <a:rPr lang="en-US" sz="2800" b="1" dirty="0">
                <a:solidFill>
                  <a:srgbClr val="FFFFFF"/>
                </a:solidFill>
              </a:rPr>
              <a:t>        </a:t>
            </a:r>
            <a:endParaRPr lang="en-IN" sz="28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85" name="TextBox 1048584"/>
          <p:cNvSpPr txBox="1"/>
          <p:nvPr/>
        </p:nvSpPr>
        <p:spPr>
          <a:xfrm>
            <a:off x="100228" y="3219450"/>
            <a:ext cx="8925844" cy="929639"/>
          </a:xfrm>
          <a:prstGeom prst="rect">
            <a:avLst/>
          </a:prstGeom>
        </p:spPr>
        <p:txBody>
          <a:bodyPr wrap="square" rtlCol="0">
            <a:spAutoFit/>
          </a:bodyPr>
          <a:lstStyle/>
          <a:p>
            <a:r>
              <a:rPr lang="en-US" sz="2800">
                <a:solidFill>
                  <a:srgbClr val="000000"/>
                </a:solidFill>
              </a:rPr>
              <a:t>   </a:t>
            </a:r>
            <a:endParaRPr lang="en-IN" sz="2800">
              <a:solidFill>
                <a:srgbClr val="000000"/>
              </a:solidFill>
            </a:endParaRPr>
          </a:p>
          <a:p>
            <a:r>
              <a:rPr lang="en-US" sz="2800" b="1">
                <a:solidFill>
                  <a:srgbClr val="000000"/>
                </a:solidFill>
              </a:rPr>
              <a:t>          </a:t>
            </a:r>
            <a:endParaRPr lang="en-IN" sz="2800">
              <a:solidFill>
                <a:srgbClr val="000000"/>
              </a:solidFill>
            </a:endParaRPr>
          </a:p>
        </p:txBody>
      </p:sp>
      <p:sp>
        <p:nvSpPr>
          <p:cNvPr id="1048586" name="TextBox 1048585"/>
          <p:cNvSpPr txBox="1"/>
          <p:nvPr/>
        </p:nvSpPr>
        <p:spPr>
          <a:xfrm>
            <a:off x="443969" y="3219450"/>
            <a:ext cx="8566705" cy="675640"/>
          </a:xfrm>
          <a:prstGeom prst="rect">
            <a:avLst/>
          </a:prstGeom>
        </p:spPr>
        <p:txBody>
          <a:bodyPr wrap="square" rtlCol="0">
            <a:spAutoFit/>
          </a:bodyPr>
          <a:lstStyle/>
          <a:p>
            <a:r>
              <a:rPr lang="en-US" sz="2800" b="1" dirty="0">
                <a:solidFill>
                  <a:srgbClr val="FFFFFF"/>
                </a:solidFill>
                <a:latin typeface="Noto Sans Buhid"/>
                <a:cs typeface="Noto Sans Buhid"/>
              </a:rPr>
              <a:t>     CULTIVATION AND USES OF BIOFERTILIZERS</a:t>
            </a:r>
            <a:endParaRPr lang="en-IN" sz="2800" dirty="0">
              <a:solidFill>
                <a:srgbClr val="FFFFFF"/>
              </a:solidFill>
              <a:latin typeface="Noto Sans Buhid"/>
              <a:cs typeface="Noto Sans Buhi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604" name="TextBox 1048603"/>
          <p:cNvSpPr txBox="1"/>
          <p:nvPr/>
        </p:nvSpPr>
        <p:spPr>
          <a:xfrm>
            <a:off x="0" y="0"/>
            <a:ext cx="9169287" cy="8054339"/>
          </a:xfrm>
          <a:prstGeom prst="rect">
            <a:avLst/>
          </a:prstGeom>
        </p:spPr>
        <p:txBody>
          <a:bodyPr wrap="square" rtlCol="0">
            <a:spAutoFit/>
          </a:bodyPr>
          <a:lstStyle/>
          <a:p>
            <a:r>
              <a:rPr lang="en-US" sz="2800" b="1">
                <a:solidFill>
                  <a:srgbClr val="FFFFFF"/>
                </a:solidFill>
              </a:rPr>
              <a:t>                       </a:t>
            </a:r>
            <a:r>
              <a:rPr lang="en-US" sz="2800" b="1">
                <a:solidFill>
                  <a:srgbClr val="800000"/>
                </a:solidFill>
              </a:rPr>
              <a:t>(8)</a:t>
            </a:r>
            <a:r>
              <a:rPr lang="en-US" sz="2800" b="1">
                <a:solidFill>
                  <a:srgbClr val="FFFFFF"/>
                </a:solidFill>
              </a:rPr>
              <a:t> spirulina with regard to human/animal nutrition &amp; therapy command a high export value as also import substitution.</a:t>
            </a:r>
            <a:endParaRPr lang="en-IN" sz="2800" b="1">
              <a:solidFill>
                <a:srgbClr val="FFFFFF"/>
              </a:solidFill>
            </a:endParaRPr>
          </a:p>
          <a:p>
            <a:endParaRPr lang="en-IN" sz="2800" b="1">
              <a:solidFill>
                <a:srgbClr val="FFFFFF"/>
              </a:solidFill>
            </a:endParaRPr>
          </a:p>
          <a:p>
            <a:r>
              <a:rPr lang="en-US" sz="2800" b="1">
                <a:solidFill>
                  <a:srgbClr val="FFFF00"/>
                </a:solidFill>
              </a:rPr>
              <a:t>CONCLUSION :-</a:t>
            </a:r>
            <a:endParaRPr lang="en-IN" sz="2800" b="1">
              <a:solidFill>
                <a:srgbClr val="FFFFFF"/>
              </a:solidFill>
            </a:endParaRPr>
          </a:p>
          <a:p>
            <a:endParaRPr lang="en-IN" sz="2800" b="1">
              <a:solidFill>
                <a:srgbClr val="FFFFFF"/>
              </a:solidFill>
            </a:endParaRPr>
          </a:p>
          <a:p>
            <a:r>
              <a:rPr lang="en-US" sz="2800" b="1">
                <a:solidFill>
                  <a:srgbClr val="FFFFFF"/>
                </a:solidFill>
              </a:rPr>
              <a:t>           </a:t>
            </a:r>
            <a:r>
              <a:rPr lang="en-IN" altLang="en-US" sz="2800" b="1">
                <a:solidFill>
                  <a:srgbClr val="800000"/>
                </a:solidFill>
              </a:rPr>
              <a:t>✓</a:t>
            </a:r>
            <a:r>
              <a:rPr lang="en-US" sz="2800" b="1">
                <a:solidFill>
                  <a:srgbClr val="FFFFFF"/>
                </a:solidFill>
              </a:rPr>
              <a:t>    Spirulina culture,in fact is being used as a reduce pollution from wastewater like domestic sewage.Achieving  the twin  objectives of pollution reduction &amp; nutrient in the from of a high quality protein.     </a:t>
            </a:r>
            <a:endParaRPr lang="en-IN" sz="2800" b="1">
              <a:solidFill>
                <a:srgbClr val="FFFFFF"/>
              </a:solidFill>
            </a:endParaRPr>
          </a:p>
          <a:p>
            <a:r>
              <a:rPr lang="en-US" sz="2800" b="1">
                <a:solidFill>
                  <a:srgbClr val="FFFFFF"/>
                </a:solidFill>
              </a:rPr>
              <a:t>           </a:t>
            </a:r>
            <a:r>
              <a:rPr lang="en-IN" altLang="en-US" sz="2800" b="1">
                <a:solidFill>
                  <a:srgbClr val="800000"/>
                </a:solidFill>
              </a:rPr>
              <a:t>✓</a:t>
            </a:r>
            <a:r>
              <a:rPr lang="en-US" sz="2800" b="1">
                <a:solidFill>
                  <a:srgbClr val="FFFFFF"/>
                </a:solidFill>
              </a:rPr>
              <a:t>    This is also serves for certain phenmaceutical product involving extraction procedures.</a:t>
            </a:r>
            <a:endParaRPr lang="en-IN" sz="2800" b="1">
              <a:solidFill>
                <a:srgbClr val="FFFFFF"/>
              </a:solidFill>
            </a:endParaRPr>
          </a:p>
          <a:p>
            <a:r>
              <a:rPr lang="en-US" sz="2800" b="1">
                <a:solidFill>
                  <a:srgbClr val="FFFFFF"/>
                </a:solidFill>
              </a:rPr>
              <a:t>           </a:t>
            </a:r>
            <a:r>
              <a:rPr lang="en-IN" altLang="en-US" sz="2800" b="1">
                <a:solidFill>
                  <a:srgbClr val="800000"/>
                </a:solidFill>
              </a:rPr>
              <a:t>✓</a:t>
            </a:r>
            <a:r>
              <a:rPr lang="en-US" altLang="en-US" sz="2800" b="1">
                <a:solidFill>
                  <a:srgbClr val="800000"/>
                </a:solidFill>
              </a:rPr>
              <a:t>  </a:t>
            </a:r>
            <a:r>
              <a:rPr lang="en-US" altLang="en-US" sz="2800" b="1">
                <a:solidFill>
                  <a:srgbClr val="FFFFFF"/>
                </a:solidFill>
              </a:rPr>
              <a:t>  Spirulina</a:t>
            </a:r>
            <a:r>
              <a:rPr lang="en-US" sz="2800" b="1">
                <a:solidFill>
                  <a:srgbClr val="FFFFFF"/>
                </a:solidFill>
              </a:rPr>
              <a:t> is a natural gift among the aqua product, whose potential can be hamesed for better nutrition, health economics</a:t>
            </a:r>
            <a:r>
              <a:rPr lang="en-US" altLang="en-US" sz="2800" b="1">
                <a:solidFill>
                  <a:srgbClr val="FFFFFF"/>
                </a:solidFill>
              </a:rPr>
              <a:t> &amp; environment.</a:t>
            </a:r>
            <a:endParaRPr lang="en-IN" sz="2800" b="1">
              <a:solidFill>
                <a:srgbClr val="FFFFFF"/>
              </a:solidFill>
            </a:endParaRPr>
          </a:p>
          <a:p>
            <a:r>
              <a:rPr lang="en-US" sz="2800" b="1">
                <a:solidFill>
                  <a:srgbClr val="FFFFFF"/>
                </a:solidFill>
              </a:rPr>
              <a:t>              </a:t>
            </a:r>
            <a:endParaRPr lang="en-IN" sz="2800" b="1">
              <a:solidFill>
                <a:srgbClr val="FFFFFF"/>
              </a:solidFill>
            </a:endParaRPr>
          </a:p>
          <a:p>
            <a:r>
              <a:rPr lang="en-US" sz="2800" b="1">
                <a:solidFill>
                  <a:srgbClr val="FFFFFF"/>
                </a:solidFill>
              </a:rPr>
              <a:t>                           </a:t>
            </a:r>
            <a:endParaRPr lang="en-IN" sz="2800" b="1">
              <a:solidFill>
                <a:srgbClr val="FFFFFF"/>
              </a:solidFill>
            </a:endParaRPr>
          </a:p>
          <a:p>
            <a:r>
              <a:rPr lang="en-US" sz="2800" b="1">
                <a:solidFill>
                  <a:srgbClr val="FFFFFF"/>
                </a:solidFill>
              </a:rPr>
              <a:t>            </a:t>
            </a:r>
            <a:endParaRPr lang="en-IN" sz="2800" b="1">
              <a:solidFill>
                <a:srgbClr val="FFFFFF"/>
              </a:solidFill>
            </a:endParaRPr>
          </a:p>
          <a:p>
            <a:r>
              <a:rPr lang="en-US" sz="2800" b="1">
                <a:solidFill>
                  <a:srgbClr val="FFFFFF"/>
                </a:solidFill>
              </a:rPr>
              <a:t>            </a:t>
            </a:r>
            <a:endParaRPr lang="en-IN" sz="2800" b="1">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097158" name="Picture 2097157"/>
          <p:cNvPicPr>
            <a:picLocks/>
          </p:cNvPicPr>
          <p:nvPr/>
        </p:nvPicPr>
        <p:blipFill>
          <a:blip r:embed="rId3"/>
          <a:stretch>
            <a:fillRect/>
          </a:stretch>
        </p:blipFill>
        <p:spPr>
          <a:xfrm>
            <a:off x="0" y="-42538"/>
            <a:ext cx="9144000" cy="69041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0" name="TextBox 1048589"/>
          <p:cNvSpPr txBox="1"/>
          <p:nvPr/>
        </p:nvSpPr>
        <p:spPr>
          <a:xfrm>
            <a:off x="107247" y="343553"/>
            <a:ext cx="8826476" cy="6124754"/>
          </a:xfrm>
          <a:prstGeom prst="rect">
            <a:avLst/>
          </a:prstGeom>
        </p:spPr>
        <p:txBody>
          <a:bodyPr wrap="square" rtlCol="0">
            <a:spAutoFit/>
          </a:bodyPr>
          <a:lstStyle/>
          <a:p>
            <a:r>
              <a:rPr lang="en-US" sz="2800" b="1" dirty="0">
                <a:solidFill>
                  <a:srgbClr val="FFFFFF"/>
                </a:solidFill>
              </a:rPr>
              <a:t>CULTIVATION</a:t>
            </a:r>
            <a:r>
              <a:rPr lang="en-US" sz="2800" b="1" dirty="0">
                <a:solidFill>
                  <a:srgbClr val="FFC000"/>
                </a:solidFill>
              </a:rPr>
              <a:t>  </a:t>
            </a:r>
            <a:r>
              <a:rPr lang="en-US" sz="2800" b="1" dirty="0">
                <a:solidFill>
                  <a:srgbClr val="FFFFFF"/>
                </a:solidFill>
              </a:rPr>
              <a:t>AND  USES OF BIOFERTILIZERS</a:t>
            </a:r>
            <a:endParaRPr lang="en-IN" sz="2800" dirty="0">
              <a:solidFill>
                <a:srgbClr val="000000"/>
              </a:solidFill>
            </a:endParaRPr>
          </a:p>
          <a:p>
            <a:endParaRPr lang="en-IN" sz="2800" dirty="0">
              <a:solidFill>
                <a:srgbClr val="000000"/>
              </a:solidFill>
            </a:endParaRPr>
          </a:p>
          <a:p>
            <a:r>
              <a:rPr lang="en-US" sz="2800" b="1" dirty="0">
                <a:solidFill>
                  <a:srgbClr val="FFCB00"/>
                </a:solidFill>
              </a:rPr>
              <a:t>INTRODUCTION :-</a:t>
            </a:r>
            <a:endParaRPr lang="en-IN" sz="2800" dirty="0">
              <a:solidFill>
                <a:srgbClr val="000000"/>
              </a:solidFill>
            </a:endParaRPr>
          </a:p>
          <a:p>
            <a:r>
              <a:rPr lang="en-US" sz="2800" b="1" dirty="0">
                <a:solidFill>
                  <a:srgbClr val="FFCB00"/>
                </a:solidFill>
              </a:rPr>
              <a:t>                     </a:t>
            </a:r>
            <a:r>
              <a:rPr lang="en-US" sz="2800" b="1" dirty="0">
                <a:solidFill>
                  <a:srgbClr val="FFFFFF"/>
                </a:solidFill>
              </a:rPr>
              <a:t>Blue green algae, also known as </a:t>
            </a:r>
            <a:r>
              <a:rPr lang="en-US" sz="2800" b="1" dirty="0" err="1">
                <a:solidFill>
                  <a:srgbClr val="FFFFFF"/>
                </a:solidFill>
              </a:rPr>
              <a:t>cyanobacteria,are</a:t>
            </a:r>
            <a:r>
              <a:rPr lang="en-US" sz="2800" b="1" dirty="0">
                <a:solidFill>
                  <a:srgbClr val="FFFFFF"/>
                </a:solidFill>
              </a:rPr>
              <a:t> a  group of </a:t>
            </a:r>
            <a:r>
              <a:rPr lang="en-US" sz="2800" b="1" dirty="0" err="1">
                <a:solidFill>
                  <a:srgbClr val="FFFFFF"/>
                </a:solidFill>
              </a:rPr>
              <a:t>photosynthestic</a:t>
            </a:r>
            <a:r>
              <a:rPr lang="en-US" sz="2800" b="1" dirty="0">
                <a:solidFill>
                  <a:srgbClr val="FFFFFF"/>
                </a:solidFill>
              </a:rPr>
              <a:t> bacteria that many people refer to as "</a:t>
            </a:r>
            <a:r>
              <a:rPr lang="en-US" sz="2800" b="1" dirty="0">
                <a:solidFill>
                  <a:srgbClr val="FFC000"/>
                </a:solidFill>
              </a:rPr>
              <a:t>pond scum</a:t>
            </a:r>
            <a:r>
              <a:rPr lang="en-US" sz="2800" b="1" dirty="0">
                <a:solidFill>
                  <a:srgbClr val="FFFFFF"/>
                </a:solidFill>
              </a:rPr>
              <a:t>". Blue green algae are most often blue-green algae in </a:t>
            </a:r>
            <a:r>
              <a:rPr lang="en-US" sz="2800" b="1" dirty="0" err="1">
                <a:solidFill>
                  <a:srgbClr val="FFFFFF"/>
                </a:solidFill>
              </a:rPr>
              <a:t>colour</a:t>
            </a:r>
            <a:r>
              <a:rPr lang="en-US" sz="2800" b="1" dirty="0">
                <a:solidFill>
                  <a:srgbClr val="FFFFFF"/>
                </a:solidFill>
              </a:rPr>
              <a:t>, but can also </a:t>
            </a:r>
            <a:r>
              <a:rPr lang="en-US" sz="2800" b="1" dirty="0" smtClean="0">
                <a:solidFill>
                  <a:srgbClr val="FFFFFF"/>
                </a:solidFill>
              </a:rPr>
              <a:t>be </a:t>
            </a:r>
            <a:r>
              <a:rPr lang="en-US" sz="2800" b="1" dirty="0" smtClean="0">
                <a:solidFill>
                  <a:srgbClr val="FFC000"/>
                </a:solidFill>
              </a:rPr>
              <a:t>blue</a:t>
            </a:r>
            <a:r>
              <a:rPr lang="en-US" sz="2800" b="1" dirty="0">
                <a:solidFill>
                  <a:srgbClr val="FFFFFF"/>
                </a:solidFill>
              </a:rPr>
              <a:t>, </a:t>
            </a:r>
            <a:r>
              <a:rPr lang="en-US" sz="2800" b="1" dirty="0">
                <a:solidFill>
                  <a:srgbClr val="FFCB00"/>
                </a:solidFill>
              </a:rPr>
              <a:t>green, reddish- </a:t>
            </a:r>
            <a:r>
              <a:rPr lang="en-US" sz="2800" b="1" dirty="0" err="1">
                <a:solidFill>
                  <a:srgbClr val="FFCB00"/>
                </a:solidFill>
              </a:rPr>
              <a:t>purple,or</a:t>
            </a:r>
            <a:r>
              <a:rPr lang="en-US" sz="2800" b="1" dirty="0">
                <a:solidFill>
                  <a:srgbClr val="FFCB00"/>
                </a:solidFill>
              </a:rPr>
              <a:t> blue.</a:t>
            </a:r>
            <a:r>
              <a:rPr lang="en-US" sz="2800" b="1" dirty="0">
                <a:solidFill>
                  <a:srgbClr val="FFFFFF"/>
                </a:solidFill>
              </a:rPr>
              <a:t> Blue green algae generally grow in lakes, ponds, and slow- moving streams when the water is warm and enrich with nutrients like phosphorus or nitrogen.</a:t>
            </a:r>
            <a:endParaRPr lang="en-IN" sz="2800" dirty="0">
              <a:solidFill>
                <a:srgbClr val="000000"/>
              </a:solidFill>
            </a:endParaRPr>
          </a:p>
          <a:p>
            <a:r>
              <a:rPr lang="en-US" sz="2800" b="1" dirty="0">
                <a:solidFill>
                  <a:srgbClr val="FFFFFF"/>
                </a:solidFill>
              </a:rPr>
              <a:t>                  </a:t>
            </a:r>
            <a:endParaRPr lang="en-IN" sz="2800" dirty="0">
              <a:solidFill>
                <a:srgbClr val="000000"/>
              </a:solidFill>
            </a:endParaRPr>
          </a:p>
          <a:p>
            <a:r>
              <a:rPr lang="en-US" sz="2800" b="1" dirty="0">
                <a:solidFill>
                  <a:srgbClr val="FFFFFF"/>
                </a:solidFill>
              </a:rPr>
              <a:t>                     When environmental conditions are just right, blue green algae can grow very quickly in number.</a:t>
            </a:r>
            <a:endParaRPr lang="en-IN" sz="2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1" name="TextBox 1048590"/>
          <p:cNvSpPr txBox="1"/>
          <p:nvPr/>
        </p:nvSpPr>
        <p:spPr>
          <a:xfrm>
            <a:off x="0" y="60959"/>
            <a:ext cx="9102454" cy="6797040"/>
          </a:xfrm>
          <a:prstGeom prst="rect">
            <a:avLst/>
          </a:prstGeom>
        </p:spPr>
        <p:txBody>
          <a:bodyPr wrap="square" rtlCol="0">
            <a:spAutoFit/>
          </a:bodyPr>
          <a:lstStyle/>
          <a:p>
            <a:pPr marL="0" indent="0">
              <a:buNone/>
            </a:pPr>
            <a:r>
              <a:rPr lang="en-US" sz="2800" b="1">
                <a:solidFill>
                  <a:srgbClr val="FFFFFF"/>
                </a:solidFill>
              </a:rPr>
              <a:t>                    Most species are buoyant and will float to the surface, where they form scum layer or floating mats. When this happens, We call this a </a:t>
            </a:r>
            <a:r>
              <a:rPr lang="en-US" sz="2800" b="1">
                <a:solidFill>
                  <a:srgbClr val="FFFF00"/>
                </a:solidFill>
              </a:rPr>
              <a:t>" blue green algae bloom".</a:t>
            </a:r>
            <a:endParaRPr lang="en-IN" sz="2800" b="1">
              <a:solidFill>
                <a:srgbClr val="000000"/>
              </a:solidFill>
            </a:endParaRPr>
          </a:p>
          <a:p>
            <a:pPr marL="0" indent="0">
              <a:buNone/>
            </a:pPr>
            <a:endParaRPr lang="en-IN" sz="2800" b="1">
              <a:solidFill>
                <a:srgbClr val="000000"/>
              </a:solidFill>
            </a:endParaRPr>
          </a:p>
          <a:p>
            <a:pPr marL="0" indent="0">
              <a:buNone/>
            </a:pPr>
            <a:r>
              <a:rPr lang="en-US" sz="2800" b="1">
                <a:solidFill>
                  <a:srgbClr val="FFFF00"/>
                </a:solidFill>
              </a:rPr>
              <a:t>NUTRIENT COMPOSITION :-</a:t>
            </a:r>
            <a:endParaRPr lang="en-IN" sz="2800" b="1">
              <a:solidFill>
                <a:srgbClr val="000000"/>
              </a:solidFill>
            </a:endParaRPr>
          </a:p>
          <a:p>
            <a:pPr marL="0" indent="0">
              <a:buNone/>
            </a:pPr>
            <a:r>
              <a:rPr lang="en-US" sz="2800" b="1">
                <a:solidFill>
                  <a:srgbClr val="FFFF00"/>
                </a:solidFill>
              </a:rPr>
              <a:t>                     </a:t>
            </a:r>
            <a:r>
              <a:rPr lang="en-US" sz="2800" b="1">
                <a:solidFill>
                  <a:srgbClr val="FFFFFF"/>
                </a:solidFill>
              </a:rPr>
              <a:t>Blue green algae are widely considered to be a whole food for the skin and body.</a:t>
            </a:r>
            <a:endParaRPr lang="en-IN" sz="2800" b="1">
              <a:solidFill>
                <a:srgbClr val="000000"/>
              </a:solidFill>
            </a:endParaRPr>
          </a:p>
          <a:p>
            <a:pPr marL="0" indent="0">
              <a:buNone/>
            </a:pPr>
            <a:r>
              <a:rPr lang="en-US" sz="2800" b="1">
                <a:solidFill>
                  <a:srgbClr val="FFFFFF"/>
                </a:solidFill>
              </a:rPr>
              <a:t>                      It contains a broad spectrum of nutrients, including essential fatty acids, vitamins,minerals, protein, amino acids, and enzymes.</a:t>
            </a:r>
            <a:endParaRPr lang="en-IN" sz="2800" b="1">
              <a:solidFill>
                <a:srgbClr val="000000"/>
              </a:solidFill>
            </a:endParaRPr>
          </a:p>
          <a:p>
            <a:pPr marL="0" indent="0">
              <a:buNone/>
            </a:pPr>
            <a:endParaRPr lang="en-IN" sz="2800" b="1">
              <a:solidFill>
                <a:srgbClr val="000000"/>
              </a:solidFill>
            </a:endParaRPr>
          </a:p>
          <a:p>
            <a:pPr marL="0" indent="0">
              <a:buNone/>
            </a:pPr>
            <a:r>
              <a:rPr lang="en-US" sz="2800" b="1">
                <a:solidFill>
                  <a:srgbClr val="FFFF00"/>
                </a:solidFill>
              </a:rPr>
              <a:t>BLUE GREEN ALGAE CONTAINS </a:t>
            </a:r>
            <a:endParaRPr lang="en-IN" sz="2800" b="1">
              <a:solidFill>
                <a:srgbClr val="000000"/>
              </a:solidFill>
            </a:endParaRPr>
          </a:p>
          <a:p>
            <a:pPr marL="0" indent="0">
              <a:buNone/>
            </a:pPr>
            <a:r>
              <a:rPr lang="en-US" sz="2800" b="1">
                <a:solidFill>
                  <a:srgbClr val="000000"/>
                </a:solidFill>
              </a:rPr>
              <a:t>     </a:t>
            </a:r>
            <a:r>
              <a:rPr lang="en-US" sz="2800" b="1">
                <a:solidFill>
                  <a:srgbClr val="FFFF00"/>
                </a:solidFill>
              </a:rPr>
              <a:t>                   </a:t>
            </a:r>
            <a:r>
              <a:rPr lang="en-IN" altLang="en-US" sz="2800" b="1">
                <a:solidFill>
                  <a:srgbClr val="330066"/>
                </a:solidFill>
              </a:rPr>
              <a:t>✓</a:t>
            </a:r>
            <a:r>
              <a:rPr lang="en-US" sz="2800" b="1">
                <a:solidFill>
                  <a:srgbClr val="FFFF00"/>
                </a:solidFill>
              </a:rPr>
              <a:t>  </a:t>
            </a:r>
            <a:r>
              <a:rPr lang="en-US" sz="2800" b="1">
                <a:solidFill>
                  <a:srgbClr val="FFFFFF"/>
                </a:solidFill>
              </a:rPr>
              <a:t>Vitamin A( beta- carotene),                                  </a:t>
            </a:r>
            <a:endParaRPr lang="en-IN" sz="2800" b="1">
              <a:solidFill>
                <a:srgbClr val="000000"/>
              </a:solidFill>
            </a:endParaRPr>
          </a:p>
          <a:p>
            <a:pPr marL="0" indent="0">
              <a:buNone/>
            </a:pPr>
            <a:r>
              <a:rPr lang="en-US" sz="2800" b="1">
                <a:solidFill>
                  <a:srgbClr val="FFFFFF"/>
                </a:solidFill>
              </a:rPr>
              <a:t>                         </a:t>
            </a:r>
            <a:r>
              <a:rPr lang="en-IN" altLang="en-US" sz="2800" b="1">
                <a:solidFill>
                  <a:srgbClr val="330066"/>
                </a:solidFill>
              </a:rPr>
              <a:t>✓</a:t>
            </a:r>
            <a:r>
              <a:rPr lang="en-US" sz="2800" b="1">
                <a:solidFill>
                  <a:srgbClr val="FFFFFF"/>
                </a:solidFill>
              </a:rPr>
              <a:t>  Vitamin C(ascorbic acid),</a:t>
            </a:r>
            <a:endParaRPr lang="en-IN" sz="2800" b="1">
              <a:solidFill>
                <a:srgbClr val="000000"/>
              </a:solidFill>
            </a:endParaRPr>
          </a:p>
          <a:p>
            <a:pPr marL="0" indent="0">
              <a:buNone/>
            </a:pPr>
            <a:r>
              <a:rPr lang="en-US" sz="2800" b="1">
                <a:solidFill>
                  <a:srgbClr val="FFFFFF"/>
                </a:solidFill>
              </a:rPr>
              <a:t>                          </a:t>
            </a:r>
            <a:r>
              <a:rPr lang="en-IN" altLang="en-US" sz="2800" b="1">
                <a:solidFill>
                  <a:srgbClr val="330066"/>
                </a:solidFill>
              </a:rPr>
              <a:t>✓</a:t>
            </a:r>
            <a:r>
              <a:rPr lang="en-US" sz="2800" b="1">
                <a:solidFill>
                  <a:srgbClr val="FFFFFF"/>
                </a:solidFill>
              </a:rPr>
              <a:t> Choline,</a:t>
            </a:r>
            <a:endParaRPr lang="en-IN" sz="2800" b="1">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2" name="TextBox 1048591"/>
          <p:cNvSpPr txBox="1"/>
          <p:nvPr/>
        </p:nvSpPr>
        <p:spPr>
          <a:xfrm>
            <a:off x="743468" y="1287780"/>
            <a:ext cx="9284471" cy="4401205"/>
          </a:xfrm>
          <a:prstGeom prst="rect">
            <a:avLst/>
          </a:prstGeom>
        </p:spPr>
        <p:txBody>
          <a:bodyPr wrap="square" rtlCol="0">
            <a:spAutoFit/>
          </a:bodyPr>
          <a:lstStyle/>
          <a:p>
            <a:r>
              <a:rPr lang="en-US" sz="2800" b="1" dirty="0">
                <a:solidFill>
                  <a:srgbClr val="FFFFFF"/>
                </a:solidFill>
              </a:rPr>
              <a:t>                    </a:t>
            </a:r>
            <a:r>
              <a:rPr lang="en-IN" altLang="en-US" sz="2800" b="1" dirty="0">
                <a:solidFill>
                  <a:srgbClr val="330066"/>
                </a:solidFill>
              </a:rPr>
              <a:t>✓</a:t>
            </a:r>
            <a:r>
              <a:rPr lang="en-US" sz="2800" b="1" dirty="0">
                <a:solidFill>
                  <a:srgbClr val="FFFFFF"/>
                </a:solidFill>
              </a:rPr>
              <a:t>  Folic acid,</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sz="2800" b="1" dirty="0">
                <a:solidFill>
                  <a:srgbClr val="FFFFFF"/>
                </a:solidFill>
              </a:rPr>
              <a:t>  Thiamine (vitamin B1),</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altLang="en-US" sz="2800" b="1" dirty="0">
                <a:solidFill>
                  <a:srgbClr val="FFFFFF"/>
                </a:solidFill>
              </a:rPr>
              <a:t>   Riboflavin</a:t>
            </a:r>
            <a:r>
              <a:rPr lang="en-US" sz="2800" b="1" dirty="0">
                <a:solidFill>
                  <a:srgbClr val="FFFFFF"/>
                </a:solidFill>
              </a:rPr>
              <a:t> (vitamin B2),</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sz="2800" b="1" dirty="0">
                <a:solidFill>
                  <a:srgbClr val="FFFFFF"/>
                </a:solidFill>
              </a:rPr>
              <a:t>   Niacin (vitamin B3),</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altLang="en-US" sz="2800" b="1" dirty="0">
                <a:solidFill>
                  <a:srgbClr val="FFFFFF"/>
                </a:solidFill>
              </a:rPr>
              <a:t>   Pantothenic</a:t>
            </a:r>
            <a:r>
              <a:rPr lang="en-US" sz="2800" b="1" dirty="0">
                <a:solidFill>
                  <a:srgbClr val="FFFFFF"/>
                </a:solidFill>
              </a:rPr>
              <a:t> acid (vitamin B5),</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altLang="en-US" sz="2800" b="1" dirty="0">
                <a:solidFill>
                  <a:srgbClr val="FFFFFF"/>
                </a:solidFill>
              </a:rPr>
              <a:t>   Pyridoxine</a:t>
            </a:r>
            <a:r>
              <a:rPr lang="en-US" sz="2800" b="1" dirty="0">
                <a:solidFill>
                  <a:srgbClr val="FFFFFF"/>
                </a:solidFill>
              </a:rPr>
              <a:t> ( vitamin B6),</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altLang="en-US" sz="2800" b="1" dirty="0">
                <a:solidFill>
                  <a:srgbClr val="FFFFFF"/>
                </a:solidFill>
              </a:rPr>
              <a:t>  </a:t>
            </a:r>
            <a:r>
              <a:rPr lang="en-US" altLang="en-US" sz="2800" b="1" dirty="0" err="1">
                <a:solidFill>
                  <a:srgbClr val="FFFFFF"/>
                </a:solidFill>
              </a:rPr>
              <a:t>Cobalamin</a:t>
            </a:r>
            <a:r>
              <a:rPr lang="en-US" sz="2800" b="1" dirty="0">
                <a:solidFill>
                  <a:srgbClr val="FFFFFF"/>
                </a:solidFill>
              </a:rPr>
              <a:t> (vitamin B12),</a:t>
            </a:r>
            <a:endParaRPr lang="en-IN" sz="2800" b="1" dirty="0">
              <a:solidFill>
                <a:srgbClr val="FFFFFF"/>
              </a:solidFill>
            </a:endParaRPr>
          </a:p>
          <a:p>
            <a:r>
              <a:rPr lang="en-US" sz="2800" b="1" dirty="0">
                <a:solidFill>
                  <a:srgbClr val="FFFFFF"/>
                </a:solidFill>
              </a:rPr>
              <a:t>                    </a:t>
            </a:r>
            <a:r>
              <a:rPr lang="en-IN" altLang="en-US" sz="2800" b="1" dirty="0" smtClean="0">
                <a:solidFill>
                  <a:srgbClr val="330066"/>
                </a:solidFill>
              </a:rPr>
              <a:t>✓</a:t>
            </a:r>
            <a:r>
              <a:rPr lang="en-US" altLang="en-US" sz="2800" b="1" dirty="0">
                <a:solidFill>
                  <a:srgbClr val="330066"/>
                </a:solidFill>
              </a:rPr>
              <a:t> </a:t>
            </a:r>
            <a:r>
              <a:rPr lang="en-US" sz="2800" b="1" dirty="0" smtClean="0">
                <a:solidFill>
                  <a:srgbClr val="FFFFFF"/>
                </a:solidFill>
              </a:rPr>
              <a:t> </a:t>
            </a:r>
            <a:r>
              <a:rPr lang="en-US" sz="2800" b="1" dirty="0">
                <a:solidFill>
                  <a:srgbClr val="FFFFFF"/>
                </a:solidFill>
              </a:rPr>
              <a:t>Biotin,</a:t>
            </a:r>
            <a:endParaRPr lang="en-IN" sz="2800" b="1" dirty="0">
              <a:solidFill>
                <a:srgbClr val="FFFFFF"/>
              </a:solidFill>
            </a:endParaRPr>
          </a:p>
          <a:p>
            <a:r>
              <a:rPr lang="en-US" sz="2800" b="1" dirty="0">
                <a:solidFill>
                  <a:srgbClr val="FFFFFF"/>
                </a:solidFill>
              </a:rPr>
              <a:t>                    </a:t>
            </a:r>
            <a:r>
              <a:rPr lang="en-IN" altLang="en-US" sz="2800" b="1" dirty="0">
                <a:solidFill>
                  <a:srgbClr val="330066"/>
                </a:solidFill>
              </a:rPr>
              <a:t>✓</a:t>
            </a:r>
            <a:r>
              <a:rPr lang="en-US" sz="2800" b="1" dirty="0">
                <a:solidFill>
                  <a:srgbClr val="FFFFFF"/>
                </a:solidFill>
              </a:rPr>
              <a:t>  Vitamin E, and</a:t>
            </a:r>
            <a:endParaRPr lang="en-IN" sz="2800" b="1" dirty="0">
              <a:solidFill>
                <a:srgbClr val="FFFFFF"/>
              </a:solidFill>
            </a:endParaRPr>
          </a:p>
          <a:p>
            <a:r>
              <a:rPr lang="en-US" sz="2800" b="1" dirty="0">
                <a:solidFill>
                  <a:srgbClr val="FFFFFF"/>
                </a:solidFill>
              </a:rPr>
              <a:t>                    </a:t>
            </a:r>
            <a:r>
              <a:rPr lang="en-IN" altLang="en-US" sz="2800" b="1" dirty="0" smtClean="0">
                <a:solidFill>
                  <a:srgbClr val="330066"/>
                </a:solidFill>
              </a:rPr>
              <a:t>✓</a:t>
            </a:r>
            <a:r>
              <a:rPr lang="en-US" sz="2800" b="1" dirty="0" smtClean="0">
                <a:solidFill>
                  <a:srgbClr val="FFFFFF"/>
                </a:solidFill>
              </a:rPr>
              <a:t> </a:t>
            </a:r>
            <a:r>
              <a:rPr lang="en-US" sz="2800" b="1" dirty="0">
                <a:solidFill>
                  <a:srgbClr val="FFFFFF"/>
                </a:solidFill>
              </a:rPr>
              <a:t>Vitamin K.</a:t>
            </a:r>
            <a:endParaRPr lang="en-IN" sz="2800" b="1"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3" name="TextBox 1048592"/>
          <p:cNvSpPr txBox="1"/>
          <p:nvPr/>
        </p:nvSpPr>
        <p:spPr>
          <a:xfrm>
            <a:off x="0" y="0"/>
            <a:ext cx="9088821" cy="6797040"/>
          </a:xfrm>
          <a:prstGeom prst="rect">
            <a:avLst/>
          </a:prstGeom>
        </p:spPr>
        <p:txBody>
          <a:bodyPr wrap="square" rtlCol="0">
            <a:spAutoFit/>
          </a:bodyPr>
          <a:lstStyle/>
          <a:p>
            <a:r>
              <a:rPr lang="en-US" sz="2800" b="1" dirty="0">
                <a:solidFill>
                  <a:srgbClr val="FFFFFF"/>
                </a:solidFill>
              </a:rPr>
              <a:t>                    It also contains several essential track minerals</a:t>
            </a:r>
            <a:r>
              <a:rPr lang="en-US" sz="2800" b="1" dirty="0" smtClean="0">
                <a:solidFill>
                  <a:srgbClr val="FFFFFF"/>
                </a:solidFill>
              </a:rPr>
              <a:t>,  </a:t>
            </a:r>
            <a:r>
              <a:rPr lang="en-US" sz="2800" b="1" dirty="0">
                <a:solidFill>
                  <a:srgbClr val="FFFFFF"/>
                </a:solidFill>
              </a:rPr>
              <a:t>including </a:t>
            </a:r>
            <a:r>
              <a:rPr lang="en-US" sz="2800" b="1" dirty="0" smtClean="0">
                <a:solidFill>
                  <a:srgbClr val="FFFFFF"/>
                </a:solidFill>
              </a:rPr>
              <a:t>calcium, chloride, chromium, copper</a:t>
            </a:r>
            <a:r>
              <a:rPr lang="en-US" sz="2800" b="1" dirty="0">
                <a:solidFill>
                  <a:srgbClr val="FFFFFF"/>
                </a:solidFill>
              </a:rPr>
              <a:t>, </a:t>
            </a:r>
            <a:r>
              <a:rPr lang="en-US" sz="2800" b="1" dirty="0" smtClean="0">
                <a:solidFill>
                  <a:srgbClr val="FFFFFF"/>
                </a:solidFill>
              </a:rPr>
              <a:t>iron, magnesium, manganese, phosphorus</a:t>
            </a:r>
            <a:r>
              <a:rPr lang="en-US" sz="2800" b="1" dirty="0">
                <a:solidFill>
                  <a:srgbClr val="FFFFFF"/>
                </a:solidFill>
              </a:rPr>
              <a:t>, </a:t>
            </a:r>
            <a:r>
              <a:rPr lang="en-US" sz="2800" b="1" dirty="0" smtClean="0">
                <a:solidFill>
                  <a:srgbClr val="FFFFFF"/>
                </a:solidFill>
              </a:rPr>
              <a:t>potassium, and sodium, and </a:t>
            </a:r>
            <a:r>
              <a:rPr lang="en-US" sz="2800" b="1" dirty="0">
                <a:solidFill>
                  <a:srgbClr val="FFFFFF"/>
                </a:solidFill>
              </a:rPr>
              <a:t>zinc.</a:t>
            </a:r>
            <a:endParaRPr lang="en-IN" sz="2800" b="1" dirty="0">
              <a:solidFill>
                <a:srgbClr val="FFFFFF"/>
              </a:solidFill>
            </a:endParaRPr>
          </a:p>
          <a:p>
            <a:r>
              <a:rPr lang="en-US" sz="2800" b="1" dirty="0">
                <a:solidFill>
                  <a:srgbClr val="FFFFFF"/>
                </a:solidFill>
              </a:rPr>
              <a:t>                  Blue-green algae are one of the very few botanical sources of all twenty essential amino acid.</a:t>
            </a:r>
            <a:endParaRPr lang="en-IN" sz="2800" b="1" dirty="0">
              <a:solidFill>
                <a:srgbClr val="FFFFFF"/>
              </a:solidFill>
            </a:endParaRPr>
          </a:p>
          <a:p>
            <a:endParaRPr lang="en-IN" sz="2800" b="1" dirty="0">
              <a:solidFill>
                <a:srgbClr val="FFFFFF"/>
              </a:solidFill>
            </a:endParaRPr>
          </a:p>
          <a:p>
            <a:r>
              <a:rPr lang="en-US" sz="2800" b="1" dirty="0">
                <a:solidFill>
                  <a:srgbClr val="FFFFFF"/>
                </a:solidFill>
              </a:rPr>
              <a:t> </a:t>
            </a:r>
            <a:r>
              <a:rPr lang="en-US" sz="2800" b="1" dirty="0">
                <a:solidFill>
                  <a:srgbClr val="FFFF00"/>
                </a:solidFill>
              </a:rPr>
              <a:t> PROPERTIES  OF BLUE GREEN ALGAE:-</a:t>
            </a:r>
            <a:endParaRPr lang="en-IN" sz="2800" b="1" dirty="0">
              <a:solidFill>
                <a:srgbClr val="FFFFFF"/>
              </a:solidFill>
            </a:endParaRPr>
          </a:p>
          <a:p>
            <a:r>
              <a:rPr lang="en-US" sz="2800" b="1" dirty="0">
                <a:solidFill>
                  <a:srgbClr val="FFFFFF"/>
                </a:solidFill>
              </a:rPr>
              <a:t>                 A simple </a:t>
            </a:r>
            <a:r>
              <a:rPr lang="en-US" sz="2800" b="1" dirty="0" smtClean="0">
                <a:solidFill>
                  <a:srgbClr val="FFFFFF"/>
                </a:solidFill>
              </a:rPr>
              <a:t>organism, blue </a:t>
            </a:r>
            <a:r>
              <a:rPr lang="en-US" sz="2800" b="1" dirty="0">
                <a:solidFill>
                  <a:srgbClr val="FFFFFF"/>
                </a:solidFill>
              </a:rPr>
              <a:t>green algae lacks the distinct organs like leaves and root of land plants and has some characteristics of bacteria</a:t>
            </a:r>
            <a:r>
              <a:rPr lang="en-US" sz="2800" b="1" dirty="0" smtClean="0">
                <a:solidFill>
                  <a:srgbClr val="FFFFFF"/>
                </a:solidFill>
              </a:rPr>
              <a:t>. They </a:t>
            </a:r>
            <a:r>
              <a:rPr lang="en-US" sz="2800" b="1" dirty="0">
                <a:solidFill>
                  <a:srgbClr val="FFFFFF"/>
                </a:solidFill>
              </a:rPr>
              <a:t>are a rich source of probiotics, useful to replace good bacteria lost through the use of antibiotics in humans. The structure of chlorophyll is very similar to that of hemoglobin, making the nutrients in blue green algae easily assimilate by humans. </a:t>
            </a:r>
            <a:endParaRPr lang="en-IN" sz="2800" b="1"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4" name="Title 1048593"/>
          <p:cNvSpPr>
            <a:spLocks noGrp="1"/>
          </p:cNvSpPr>
          <p:nvPr>
            <p:ph type="title"/>
          </p:nvPr>
        </p:nvSpPr>
        <p:spPr>
          <a:xfrm>
            <a:off x="176292" y="440578"/>
            <a:ext cx="8967707" cy="2806922"/>
          </a:xfrm>
          <a:prstGeom prst="rect">
            <a:avLst/>
          </a:prstGeom>
        </p:spPr>
        <p:txBody>
          <a:bodyPr wrap="square" rtlCol="0">
            <a:spAutoFit/>
          </a:bodyPr>
          <a:lstStyle/>
          <a:p>
            <a:r>
              <a:rPr lang="en-US" sz="2800" b="1" dirty="0">
                <a:solidFill>
                  <a:srgbClr val="FFFF00"/>
                </a:solidFill>
              </a:rPr>
              <a:t>HISTORY OF BLUE GREEN ALGAE :-</a:t>
            </a:r>
            <a:r>
              <a:rPr lang="en-US" sz="2800" b="1" dirty="0">
                <a:solidFill>
                  <a:srgbClr val="FFFFFF"/>
                </a:solidFill>
              </a:rPr>
              <a:t> </a:t>
            </a:r>
            <a:endParaRPr lang="en-IN" sz="2800" b="1" dirty="0">
              <a:solidFill>
                <a:srgbClr val="FFFFFF"/>
              </a:solidFill>
            </a:endParaRPr>
          </a:p>
          <a:p>
            <a:endParaRPr lang="en-IN" sz="2800" b="1" dirty="0">
              <a:solidFill>
                <a:srgbClr val="FFFFFF"/>
              </a:solidFill>
            </a:endParaRPr>
          </a:p>
          <a:p>
            <a:r>
              <a:rPr lang="en-US" sz="2800" b="1" dirty="0">
                <a:solidFill>
                  <a:srgbClr val="FFFFFF"/>
                </a:solidFill>
              </a:rPr>
              <a:t>	</a:t>
            </a:r>
            <a:r>
              <a:rPr lang="en-US" sz="2800" b="1" dirty="0" smtClean="0">
                <a:solidFill>
                  <a:srgbClr val="FFFFFF"/>
                </a:solidFill>
              </a:rPr>
              <a:t>Blue </a:t>
            </a:r>
            <a:r>
              <a:rPr lang="en-US" sz="2800" b="1" dirty="0">
                <a:solidFill>
                  <a:srgbClr val="FFFFFF"/>
                </a:solidFill>
              </a:rPr>
              <a:t>green algae was used by the ancient Egyptians as </a:t>
            </a:r>
            <a:r>
              <a:rPr lang="en-US" sz="2800" b="1" dirty="0" err="1">
                <a:solidFill>
                  <a:srgbClr val="FFFFFF"/>
                </a:solidFill>
              </a:rPr>
              <a:t>colourful</a:t>
            </a:r>
            <a:r>
              <a:rPr lang="en-US" sz="2800" b="1" dirty="0">
                <a:solidFill>
                  <a:srgbClr val="FFFFFF"/>
                </a:solidFill>
              </a:rPr>
              <a:t> eye shadow. The largest and most complex  </a:t>
            </a:r>
            <a:r>
              <a:rPr lang="en-US" sz="2800" b="1" dirty="0" err="1">
                <a:solidFill>
                  <a:srgbClr val="FFFFFF"/>
                </a:solidFill>
              </a:rPr>
              <a:t>froms</a:t>
            </a:r>
            <a:r>
              <a:rPr lang="en-US" sz="2800" b="1" dirty="0">
                <a:solidFill>
                  <a:srgbClr val="FFFFFF"/>
                </a:solidFill>
              </a:rPr>
              <a:t> of algae, seaweeds are an important source of food in many countries. Also, called vegetable plankton, blue green algae grow throughout the world.</a:t>
            </a:r>
            <a:endParaRPr lang="en-IN" sz="2800" b="1" dirty="0">
              <a:solidFill>
                <a:srgbClr val="FFFFFF"/>
              </a:solidFill>
            </a:endParaRPr>
          </a:p>
        </p:txBody>
      </p:sp>
      <p:sp>
        <p:nvSpPr>
          <p:cNvPr id="1048595" name="TextBox 1048594"/>
          <p:cNvSpPr txBox="1"/>
          <p:nvPr/>
        </p:nvSpPr>
        <p:spPr>
          <a:xfrm>
            <a:off x="0" y="3413759"/>
            <a:ext cx="8895874" cy="3444240"/>
          </a:xfrm>
          <a:prstGeom prst="rect">
            <a:avLst/>
          </a:prstGeom>
        </p:spPr>
        <p:txBody>
          <a:bodyPr wrap="square" rtlCol="0">
            <a:spAutoFit/>
          </a:bodyPr>
          <a:lstStyle/>
          <a:p>
            <a:r>
              <a:rPr lang="en-US" sz="2800" b="1">
                <a:solidFill>
                  <a:srgbClr val="FFFF00"/>
                </a:solidFill>
              </a:rPr>
              <a:t>CULTURE (SPIRULINA) :-</a:t>
            </a:r>
            <a:endParaRPr lang="en-IN" sz="2800" b="1">
              <a:solidFill>
                <a:srgbClr val="FFFFFF"/>
              </a:solidFill>
            </a:endParaRPr>
          </a:p>
          <a:p>
            <a:r>
              <a:rPr lang="en-US" sz="2800" b="1">
                <a:solidFill>
                  <a:srgbClr val="FFFFFF"/>
                </a:solidFill>
              </a:rPr>
              <a:t>                 SYSTEMATIC POSITION</a:t>
            </a:r>
            <a:endParaRPr lang="en-IN" sz="2800" b="1">
              <a:solidFill>
                <a:srgbClr val="FFFFFF"/>
              </a:solidFill>
            </a:endParaRPr>
          </a:p>
          <a:p>
            <a:r>
              <a:rPr lang="en-US" sz="2800" b="1">
                <a:solidFill>
                  <a:srgbClr val="FFFFFF"/>
                </a:solidFill>
              </a:rPr>
              <a:t>         Spirulina is a blue green algae belonging to</a:t>
            </a:r>
            <a:endParaRPr lang="en-IN" sz="2800" b="1">
              <a:solidFill>
                <a:srgbClr val="FFFFFF"/>
              </a:solidFill>
            </a:endParaRPr>
          </a:p>
          <a:p>
            <a:r>
              <a:rPr lang="en-US" sz="2800" b="1">
                <a:solidFill>
                  <a:srgbClr val="FFFFFF"/>
                </a:solidFill>
              </a:rPr>
              <a:t>          </a:t>
            </a:r>
            <a:endParaRPr lang="en-IN" sz="2800" b="1">
              <a:solidFill>
                <a:srgbClr val="FFFFFF"/>
              </a:solidFill>
            </a:endParaRPr>
          </a:p>
          <a:p>
            <a:r>
              <a:rPr lang="en-US" sz="2800" b="1">
                <a:solidFill>
                  <a:srgbClr val="FFFFFF"/>
                </a:solidFill>
              </a:rPr>
              <a:t>              </a:t>
            </a:r>
            <a:r>
              <a:rPr lang="en-US" sz="2800" b="1">
                <a:solidFill>
                  <a:srgbClr val="FFFF00"/>
                </a:solidFill>
              </a:rPr>
              <a:t>CLASS</a:t>
            </a:r>
            <a:r>
              <a:rPr lang="en-US" sz="2800" b="1">
                <a:solidFill>
                  <a:srgbClr val="FFFFFF"/>
                </a:solidFill>
              </a:rPr>
              <a:t>    </a:t>
            </a:r>
            <a:r>
              <a:rPr lang="en-US" sz="2800" b="1">
                <a:solidFill>
                  <a:srgbClr val="FFFF00"/>
                </a:solidFill>
              </a:rPr>
              <a:t>:  </a:t>
            </a:r>
            <a:r>
              <a:rPr lang="en-US" sz="2800" b="1">
                <a:solidFill>
                  <a:srgbClr val="FFFFFF"/>
                </a:solidFill>
              </a:rPr>
              <a:t>CYANOBACTERIA</a:t>
            </a:r>
            <a:endParaRPr lang="en-IN" sz="2800" b="1">
              <a:solidFill>
                <a:srgbClr val="FFFFFF"/>
              </a:solidFill>
            </a:endParaRPr>
          </a:p>
          <a:p>
            <a:r>
              <a:rPr lang="en-US" sz="2800" b="1">
                <a:solidFill>
                  <a:srgbClr val="FFFFFF"/>
                </a:solidFill>
              </a:rPr>
              <a:t>               </a:t>
            </a:r>
            <a:r>
              <a:rPr lang="en-US" sz="2800" b="1">
                <a:solidFill>
                  <a:srgbClr val="FFFF00"/>
                </a:solidFill>
              </a:rPr>
              <a:t>ORDER</a:t>
            </a:r>
            <a:r>
              <a:rPr lang="en-US" sz="2800" b="1">
                <a:solidFill>
                  <a:srgbClr val="FFFFFF"/>
                </a:solidFill>
              </a:rPr>
              <a:t>   </a:t>
            </a:r>
            <a:r>
              <a:rPr lang="en-US" sz="2800" b="1">
                <a:solidFill>
                  <a:srgbClr val="FFFF00"/>
                </a:solidFill>
              </a:rPr>
              <a:t>:  </a:t>
            </a:r>
            <a:r>
              <a:rPr lang="en-US" sz="2800" b="1">
                <a:solidFill>
                  <a:srgbClr val="FFFFFF"/>
                </a:solidFill>
              </a:rPr>
              <a:t>NOSTOCALES</a:t>
            </a:r>
            <a:endParaRPr lang="en-IN" sz="2800" b="1">
              <a:solidFill>
                <a:srgbClr val="FFFFFF"/>
              </a:solidFill>
            </a:endParaRPr>
          </a:p>
          <a:p>
            <a:r>
              <a:rPr lang="en-US" sz="2800" b="1">
                <a:solidFill>
                  <a:srgbClr val="FFFFFF"/>
                </a:solidFill>
              </a:rPr>
              <a:t>               </a:t>
            </a:r>
            <a:r>
              <a:rPr lang="en-US" sz="2800" b="1">
                <a:solidFill>
                  <a:srgbClr val="FFFF00"/>
                </a:solidFill>
              </a:rPr>
              <a:t>FAMILY  :</a:t>
            </a:r>
            <a:r>
              <a:rPr lang="en-US" sz="2800" b="1">
                <a:solidFill>
                  <a:srgbClr val="FFFFFF"/>
                </a:solidFill>
              </a:rPr>
              <a:t>  OSCILLATORIACEAE</a:t>
            </a:r>
            <a:endParaRPr lang="en-IN" sz="2800" b="1">
              <a:solidFill>
                <a:srgbClr val="FFFFFF"/>
              </a:solidFill>
            </a:endParaRPr>
          </a:p>
          <a:p>
            <a:endParaRPr lang="en-IN" sz="2800" b="1">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6" name="TextBox 1048595"/>
          <p:cNvSpPr txBox="1"/>
          <p:nvPr/>
        </p:nvSpPr>
        <p:spPr>
          <a:xfrm>
            <a:off x="-116393" y="295224"/>
            <a:ext cx="9261842" cy="2186940"/>
          </a:xfrm>
          <a:prstGeom prst="rect">
            <a:avLst/>
          </a:prstGeom>
        </p:spPr>
        <p:txBody>
          <a:bodyPr wrap="square" rtlCol="0">
            <a:spAutoFit/>
          </a:bodyPr>
          <a:lstStyle/>
          <a:p>
            <a:r>
              <a:rPr lang="en-US" sz="2800">
                <a:solidFill>
                  <a:srgbClr val="FFFFFF"/>
                </a:solidFill>
              </a:rPr>
              <a:t>                            </a:t>
            </a:r>
            <a:r>
              <a:rPr lang="en-US" sz="2800" b="1">
                <a:solidFill>
                  <a:srgbClr val="FFFFFF"/>
                </a:solidFill>
              </a:rPr>
              <a:t>The  research work in lndia with regard to utilization has largely been carried out with 2 species.</a:t>
            </a:r>
            <a:endParaRPr lang="en-IN" sz="2800">
              <a:solidFill>
                <a:srgbClr val="FFFFFF"/>
              </a:solidFill>
            </a:endParaRPr>
          </a:p>
          <a:p>
            <a:r>
              <a:rPr lang="en-US" sz="2800" b="1">
                <a:solidFill>
                  <a:srgbClr val="FFFFFF"/>
                </a:solidFill>
              </a:rPr>
              <a:t>                 </a:t>
            </a:r>
            <a:endParaRPr lang="en-IN" sz="2800">
              <a:solidFill>
                <a:srgbClr val="FFFFFF"/>
              </a:solidFill>
            </a:endParaRPr>
          </a:p>
          <a:p>
            <a:r>
              <a:rPr lang="en-US" sz="2800" b="1">
                <a:solidFill>
                  <a:srgbClr val="FFFFFF"/>
                </a:solidFill>
              </a:rPr>
              <a:t> </a:t>
            </a:r>
            <a:r>
              <a:rPr lang="en-US" sz="2800" b="1">
                <a:solidFill>
                  <a:srgbClr val="800000"/>
                </a:solidFill>
              </a:rPr>
              <a:t>(1)   </a:t>
            </a:r>
            <a:r>
              <a:rPr lang="en-US" sz="2800" b="1">
                <a:solidFill>
                  <a:srgbClr val="FFFFFF"/>
                </a:solidFill>
              </a:rPr>
              <a:t>Spirulina platensis                 </a:t>
            </a:r>
            <a:r>
              <a:rPr lang="en-US" sz="2800" b="1">
                <a:solidFill>
                  <a:srgbClr val="800000"/>
                </a:solidFill>
              </a:rPr>
              <a:t>(2)</a:t>
            </a:r>
            <a:r>
              <a:rPr lang="en-US" sz="2800" b="1">
                <a:solidFill>
                  <a:srgbClr val="FFFFFF"/>
                </a:solidFill>
              </a:rPr>
              <a:t>  Fusiformis                             </a:t>
            </a:r>
            <a:endParaRPr lang="en-IN" sz="2800">
              <a:solidFill>
                <a:srgbClr val="FFFFFF"/>
              </a:solidFill>
            </a:endParaRPr>
          </a:p>
          <a:p>
            <a:r>
              <a:rPr lang="en-US" sz="2800" b="1">
                <a:solidFill>
                  <a:srgbClr val="FFFFFF"/>
                </a:solidFill>
              </a:rPr>
              <a:t>                </a:t>
            </a:r>
            <a:endParaRPr lang="en-IN" sz="2800">
              <a:solidFill>
                <a:srgbClr val="FFFFFF"/>
              </a:solidFill>
            </a:endParaRPr>
          </a:p>
        </p:txBody>
      </p:sp>
      <p:pic>
        <p:nvPicPr>
          <p:cNvPr id="2097153" name="Picture 2097152"/>
          <p:cNvPicPr>
            <a:picLocks/>
          </p:cNvPicPr>
          <p:nvPr/>
        </p:nvPicPr>
        <p:blipFill>
          <a:blip r:embed="rId3"/>
          <a:stretch>
            <a:fillRect/>
          </a:stretch>
        </p:blipFill>
        <p:spPr>
          <a:xfrm>
            <a:off x="0" y="2482164"/>
            <a:ext cx="9298488" cy="447933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48597" name="TextBox 1048596"/>
          <p:cNvSpPr txBox="1"/>
          <p:nvPr/>
        </p:nvSpPr>
        <p:spPr>
          <a:xfrm>
            <a:off x="0" y="0"/>
            <a:ext cx="9011065" cy="6797040"/>
          </a:xfrm>
          <a:prstGeom prst="rect">
            <a:avLst/>
          </a:prstGeom>
        </p:spPr>
        <p:txBody>
          <a:bodyPr wrap="square" rtlCol="0">
            <a:spAutoFit/>
          </a:bodyPr>
          <a:lstStyle/>
          <a:p>
            <a:r>
              <a:rPr lang="en-US" sz="2800" b="1" dirty="0">
                <a:solidFill>
                  <a:srgbClr val="FFFF00"/>
                </a:solidFill>
              </a:rPr>
              <a:t>CULTURE OF BLUE GREEN ALGAE   :-</a:t>
            </a:r>
            <a:endParaRPr lang="en-IN" sz="2800" b="1" dirty="0">
              <a:solidFill>
                <a:srgbClr val="000000"/>
              </a:solidFill>
            </a:endParaRPr>
          </a:p>
          <a:p>
            <a:r>
              <a:rPr lang="en-US" sz="2800" b="1" dirty="0">
                <a:solidFill>
                  <a:srgbClr val="FFFF00"/>
                </a:solidFill>
              </a:rPr>
              <a:t>                 </a:t>
            </a:r>
            <a:r>
              <a:rPr lang="en-US" sz="2800" b="1" dirty="0">
                <a:solidFill>
                  <a:srgbClr val="800000"/>
                </a:solidFill>
              </a:rPr>
              <a:t>(1)</a:t>
            </a:r>
            <a:r>
              <a:rPr lang="en-US" sz="2800" b="1" dirty="0">
                <a:solidFill>
                  <a:srgbClr val="FFFF00"/>
                </a:solidFill>
              </a:rPr>
              <a:t> </a:t>
            </a:r>
            <a:r>
              <a:rPr lang="en-US" sz="2800" b="1" dirty="0">
                <a:solidFill>
                  <a:srgbClr val="FFFFFF"/>
                </a:solidFill>
              </a:rPr>
              <a:t> The commercial design of </a:t>
            </a:r>
            <a:r>
              <a:rPr lang="en-US" sz="2800" b="1" dirty="0" err="1">
                <a:solidFill>
                  <a:srgbClr val="FFFFFF"/>
                </a:solidFill>
              </a:rPr>
              <a:t>Spirulina</a:t>
            </a:r>
            <a:r>
              <a:rPr lang="en-US" sz="2800" b="1" dirty="0">
                <a:solidFill>
                  <a:srgbClr val="FFFFFF"/>
                </a:solidFill>
              </a:rPr>
              <a:t> culture system comprises a network of </a:t>
            </a:r>
            <a:r>
              <a:rPr lang="en-US" sz="2800" b="1" dirty="0" err="1">
                <a:solidFill>
                  <a:srgbClr val="FFFFFF"/>
                </a:solidFill>
              </a:rPr>
              <a:t>coment</a:t>
            </a:r>
            <a:r>
              <a:rPr lang="en-US" sz="2800" b="1" dirty="0">
                <a:solidFill>
                  <a:srgbClr val="FFFFFF"/>
                </a:solidFill>
              </a:rPr>
              <a:t> raceways with paddle- wheel agitation to prevent algal accumulation at the surface &amp; to ensure uniform distribution of nutrients, with modification in terms of vertical reactors, tubular reactors etc...</a:t>
            </a:r>
            <a:endParaRPr lang="en-IN" sz="2800" b="1" dirty="0">
              <a:solidFill>
                <a:srgbClr val="000000"/>
              </a:solidFill>
            </a:endParaRPr>
          </a:p>
          <a:p>
            <a:r>
              <a:rPr lang="en-US" sz="2800" b="1" dirty="0">
                <a:solidFill>
                  <a:srgbClr val="FFFFFF"/>
                </a:solidFill>
              </a:rPr>
              <a:t>                 </a:t>
            </a:r>
            <a:r>
              <a:rPr lang="en-US" sz="2800" b="1" dirty="0">
                <a:solidFill>
                  <a:srgbClr val="800000"/>
                </a:solidFill>
              </a:rPr>
              <a:t>(2)</a:t>
            </a:r>
            <a:r>
              <a:rPr lang="en-US" sz="2800" b="1" dirty="0">
                <a:solidFill>
                  <a:srgbClr val="FFFF00"/>
                </a:solidFill>
              </a:rPr>
              <a:t> </a:t>
            </a:r>
            <a:r>
              <a:rPr lang="en-US" sz="2800" b="1" dirty="0">
                <a:solidFill>
                  <a:srgbClr val="FFFFFF"/>
                </a:solidFill>
              </a:rPr>
              <a:t>The outdoor culture parameters are cement raceways or vats preferably with a mid- rip for facilitating water circulation.</a:t>
            </a:r>
            <a:endParaRPr lang="en-IN" sz="2800" b="1" dirty="0">
              <a:solidFill>
                <a:srgbClr val="000000"/>
              </a:solidFill>
            </a:endParaRPr>
          </a:p>
          <a:p>
            <a:r>
              <a:rPr lang="en-US" sz="2800" b="1" dirty="0">
                <a:solidFill>
                  <a:srgbClr val="FFFFFF"/>
                </a:solidFill>
              </a:rPr>
              <a:t>                 </a:t>
            </a:r>
            <a:r>
              <a:rPr lang="en-US" sz="2800" b="1" dirty="0">
                <a:solidFill>
                  <a:srgbClr val="800000"/>
                </a:solidFill>
              </a:rPr>
              <a:t>(3)</a:t>
            </a:r>
            <a:r>
              <a:rPr lang="en-US" sz="2800" b="1" dirty="0">
                <a:solidFill>
                  <a:srgbClr val="FFFF00"/>
                </a:solidFill>
              </a:rPr>
              <a:t>  </a:t>
            </a:r>
            <a:r>
              <a:rPr lang="en-US" sz="2800" b="1" dirty="0" smtClean="0">
                <a:solidFill>
                  <a:srgbClr val="FFFFFF"/>
                </a:solidFill>
              </a:rPr>
              <a:t>C</a:t>
            </a:r>
            <a:r>
              <a:rPr lang="en-US" sz="2800" b="1" dirty="0" smtClean="0">
                <a:solidFill>
                  <a:srgbClr val="FFFFFF"/>
                </a:solidFill>
              </a:rPr>
              <a:t>ulture </a:t>
            </a:r>
            <a:r>
              <a:rPr lang="en-US" sz="2800" b="1" dirty="0">
                <a:solidFill>
                  <a:srgbClr val="FFFFFF"/>
                </a:solidFill>
              </a:rPr>
              <a:t>medium depth</a:t>
            </a:r>
            <a:r>
              <a:rPr lang="en-US" sz="2800" b="1" dirty="0">
                <a:solidFill>
                  <a:srgbClr val="FFFF00"/>
                </a:solidFill>
              </a:rPr>
              <a:t>15-20cm </a:t>
            </a:r>
            <a:r>
              <a:rPr lang="en-US" sz="2800" b="1" dirty="0">
                <a:solidFill>
                  <a:srgbClr val="FFFFFF"/>
                </a:solidFill>
              </a:rPr>
              <a:t>agitation </a:t>
            </a:r>
            <a:r>
              <a:rPr lang="en-US" sz="2800" b="1" dirty="0">
                <a:solidFill>
                  <a:srgbClr val="FFFF00"/>
                </a:solidFill>
              </a:rPr>
              <a:t>20cm/sec.</a:t>
            </a:r>
            <a:endParaRPr lang="en-IN" sz="2800" b="1" dirty="0">
              <a:solidFill>
                <a:srgbClr val="000000"/>
              </a:solidFill>
            </a:endParaRPr>
          </a:p>
          <a:p>
            <a:r>
              <a:rPr lang="en-US" sz="2800" b="1" dirty="0">
                <a:solidFill>
                  <a:srgbClr val="FFFF00"/>
                </a:solidFill>
              </a:rPr>
              <a:t>                 </a:t>
            </a:r>
            <a:r>
              <a:rPr lang="en-US" sz="2800" b="1" dirty="0">
                <a:solidFill>
                  <a:srgbClr val="800000"/>
                </a:solidFill>
              </a:rPr>
              <a:t>(4)</a:t>
            </a:r>
            <a:r>
              <a:rPr lang="en-US" sz="2800" b="1" dirty="0">
                <a:solidFill>
                  <a:srgbClr val="FFFF00"/>
                </a:solidFill>
              </a:rPr>
              <a:t> </a:t>
            </a:r>
            <a:r>
              <a:rPr lang="en-US" sz="2800" b="1" dirty="0" smtClean="0">
                <a:solidFill>
                  <a:srgbClr val="FFFF00"/>
                </a:solidFill>
              </a:rPr>
              <a:t> </a:t>
            </a:r>
            <a:r>
              <a:rPr lang="en-US" sz="2800" b="1" dirty="0" smtClean="0">
                <a:solidFill>
                  <a:srgbClr val="FFFFFF"/>
                </a:solidFill>
              </a:rPr>
              <a:t>pH </a:t>
            </a:r>
            <a:r>
              <a:rPr lang="en-US" sz="2800" b="1" dirty="0">
                <a:solidFill>
                  <a:srgbClr val="FFFF00"/>
                </a:solidFill>
              </a:rPr>
              <a:t>9-11</a:t>
            </a:r>
            <a:r>
              <a:rPr lang="en-US" sz="2800" b="1" dirty="0">
                <a:solidFill>
                  <a:srgbClr val="FFFFFF"/>
                </a:solidFill>
              </a:rPr>
              <a:t> provided with nutrients</a:t>
            </a:r>
            <a:r>
              <a:rPr lang="en-US" sz="2800" b="1" dirty="0" smtClean="0">
                <a:solidFill>
                  <a:srgbClr val="FFFFFF"/>
                </a:solidFill>
              </a:rPr>
              <a:t>. </a:t>
            </a:r>
            <a:r>
              <a:rPr lang="en-US" sz="2800" b="1" dirty="0" err="1" smtClean="0">
                <a:solidFill>
                  <a:srgbClr val="FFFFFF"/>
                </a:solidFill>
              </a:rPr>
              <a:t>zarrouk's</a:t>
            </a:r>
            <a:r>
              <a:rPr lang="en-US" sz="2800" b="1" dirty="0" smtClean="0">
                <a:solidFill>
                  <a:srgbClr val="FFFFFF"/>
                </a:solidFill>
              </a:rPr>
              <a:t> </a:t>
            </a:r>
            <a:r>
              <a:rPr lang="en-US" sz="2800" b="1" dirty="0">
                <a:solidFill>
                  <a:srgbClr val="FFFFFF"/>
                </a:solidFill>
              </a:rPr>
              <a:t>medium is used in indoor.</a:t>
            </a:r>
            <a:endParaRPr lang="en-IN" sz="2800" b="1" dirty="0">
              <a:solidFill>
                <a:srgbClr val="000000"/>
              </a:solidFill>
            </a:endParaRPr>
          </a:p>
          <a:p>
            <a:r>
              <a:rPr lang="en-US" sz="2800" b="1" dirty="0">
                <a:solidFill>
                  <a:srgbClr val="FFFFFF"/>
                </a:solidFill>
              </a:rPr>
              <a:t>                 </a:t>
            </a:r>
            <a:r>
              <a:rPr lang="en-US" sz="2800" b="1" dirty="0">
                <a:solidFill>
                  <a:srgbClr val="800000"/>
                </a:solidFill>
              </a:rPr>
              <a:t>(5) </a:t>
            </a:r>
            <a:r>
              <a:rPr lang="en-US" sz="2800" b="1" dirty="0" smtClean="0">
                <a:solidFill>
                  <a:srgbClr val="800000"/>
                </a:solidFill>
              </a:rPr>
              <a:t> </a:t>
            </a:r>
            <a:r>
              <a:rPr lang="en-US" sz="2800" b="1" dirty="0">
                <a:solidFill>
                  <a:srgbClr val="FFFFFF"/>
                </a:solidFill>
              </a:rPr>
              <a:t>light intensity</a:t>
            </a:r>
            <a:r>
              <a:rPr lang="en-US" sz="2800" b="1" dirty="0">
                <a:solidFill>
                  <a:srgbClr val="FFFF00"/>
                </a:solidFill>
              </a:rPr>
              <a:t>20-30k lux,</a:t>
            </a:r>
            <a:r>
              <a:rPr lang="en-US" sz="2800" b="1" dirty="0">
                <a:solidFill>
                  <a:srgbClr val="FFFFFF"/>
                </a:solidFill>
              </a:rPr>
              <a:t> hardness </a:t>
            </a:r>
            <a:r>
              <a:rPr lang="en-US" sz="2800" b="1" dirty="0">
                <a:solidFill>
                  <a:srgbClr val="FFFF00"/>
                </a:solidFill>
              </a:rPr>
              <a:t>120mg/l.</a:t>
            </a:r>
            <a:r>
              <a:rPr lang="en-US" sz="2800" b="1" dirty="0">
                <a:solidFill>
                  <a:srgbClr val="800000"/>
                </a:solidFill>
              </a:rPr>
              <a:t>    </a:t>
            </a:r>
            <a:endParaRPr lang="en-IN" sz="2800" b="1" dirty="0">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1369</Words>
  <Application>Microsoft Office PowerPoint</Application>
  <PresentationFormat>On-screen Show (4:3)</PresentationFormat>
  <Paragraphs>121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宋体</vt:lpstr>
      <vt:lpstr>Arial</vt:lpstr>
      <vt:lpstr>Calibri</vt:lpstr>
      <vt:lpstr>Calibri Light</vt:lpstr>
      <vt:lpstr>Noto Sans Buhid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HISTORY OF BLUE GREEN ALGAE :-    Blue green algae was used by the ancient Egyptians as colourful eye shadow. The largest and most complex  froms of algae, seaweeds are an important source of food in many countries. Also, called vegetable plankton, blue green algae grow throughout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Z61</dc:creator>
  <cp:lastModifiedBy>Admin</cp:lastModifiedBy>
  <cp:revision>6</cp:revision>
  <dcterms:created xsi:type="dcterms:W3CDTF">2015-04-30T22:30:45Z</dcterms:created>
  <dcterms:modified xsi:type="dcterms:W3CDTF">2020-06-26T09:38:55Z</dcterms:modified>
</cp:coreProperties>
</file>