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34162"/>
              </p:ext>
            </p:extLst>
          </p:nvPr>
        </p:nvGraphicFramePr>
        <p:xfrm>
          <a:off x="1676400" y="2"/>
          <a:ext cx="8915400" cy="236982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676400"/>
                <a:gridCol w="7239000"/>
              </a:tblGrid>
              <a:tr h="22097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/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/>
                        <a:t>Sengamala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Thayaar</a:t>
                      </a:r>
                      <a:r>
                        <a:rPr lang="en-US" sz="2400" b="1" dirty="0"/>
                        <a:t> Educational Trust Women’s College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(Affiliated to </a:t>
                      </a:r>
                      <a:r>
                        <a:rPr lang="en-US" sz="1600" b="1" dirty="0" err="1"/>
                        <a:t>Bharathidasan</a:t>
                      </a:r>
                      <a:r>
                        <a:rPr lang="en-US" sz="1600" b="1" dirty="0"/>
                        <a:t> University)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(Accredited with ‘A’ Grade {3.45/4.00} By NAAC)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(An ISO 9001: 2015 Certified Institution)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Sundarakkottai</a:t>
                      </a:r>
                      <a:r>
                        <a:rPr lang="en-US" sz="2400" b="1" dirty="0"/>
                        <a:t>, Mannargudi-614 016.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Thiruvarur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/>
                        <a:t>(Dt.), Tamil Nadu, India</a:t>
                      </a:r>
                      <a:r>
                        <a:rPr lang="en-US" sz="2000" b="1" dirty="0"/>
                        <a:t>.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1" y="304800"/>
            <a:ext cx="1669903" cy="176571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535308" y="32129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MEC III-BASIC BIOTECHNOLOGY-16SMBEBC3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535308" y="443711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R. ANURADHA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ASSISTANT PROFESSOR &amp; HEAD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PG &amp; RESEARCH DEPARTMENT OF BIOCHEMISTRY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24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E5AF3-F40D-AB43-A638-C0E0567A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063" y="-2455333"/>
            <a:ext cx="8761413" cy="70696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858496-A721-4A45-9F30-1570A4045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977" y="2692795"/>
            <a:ext cx="9069562" cy="4558111"/>
          </a:xfrm>
        </p:spPr>
        <p:txBody>
          <a:bodyPr>
            <a:normAutofit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Once a predetermined pressure is reached, the gas is released and the gold particles are shot  in the cells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gold particles act as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Bullets,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penetrating the cell wall and delivering the rDNA into the cells, interior. </a:t>
            </a:r>
          </a:p>
          <a:p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41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AA80D1-797B-7444-A257-2EDF8F88F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73" y="-2866098"/>
            <a:ext cx="8761413" cy="70696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55C12D-C941-504B-96B1-D70EB0DE7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554" y="2585641"/>
            <a:ext cx="10554891" cy="3968750"/>
          </a:xfrm>
        </p:spPr>
        <p:txBody>
          <a:bodyPr>
            <a:noAutofit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Microprojectiles are fired into plant cells or animal cells with the speed of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300-600 m/s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using gene gun.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 Gun powder, pressurized helium gas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electric power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is used to provide propelling force for the gun to drive the Microprojectiles into the cells. The rDNA gets integrated with the cell and hence recombinant cells are formed. 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2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AD5F7-FE16-5A46-987D-66839F56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/>
              <a:t>USES: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77A6A1-0CAF-734D-94DA-96B735B8E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Biolistics is an effective method for rDNAs into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 Mammalian cells. </a:t>
            </a:r>
          </a:p>
          <a:p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Useful method to transfer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 Immature embryos, Embryonic calling, Epidermal cells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Dicot plants.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352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E95285-0847-1342-8F0D-8B2F5816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/>
              <a:t>MICROINJECTION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AB58D0-7596-294A-A948-1B2A8A26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885" y="2746376"/>
            <a:ext cx="8618538" cy="3843734"/>
          </a:xfrm>
        </p:spPr>
        <p:txBody>
          <a:bodyPr>
            <a:normAutofit/>
          </a:bodyPr>
          <a:lstStyle/>
          <a:p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Microinjection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refers to the injection of cell Organelles directly into cells using a injection needle.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By this method, as DNAs, proteins or cell Organelles are injected into animal cells, eggs, zygotes and protoplasts. 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00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8955B2-4F26-C948-B164-2FD3CDE6B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10" y="-1883832"/>
            <a:ext cx="8761413" cy="70696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03BFB9-3BEC-2849-BC53-E7CA31846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871" y="2299889"/>
            <a:ext cx="10632257" cy="4290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For microinjection the following instruments are required.  </a:t>
            </a:r>
          </a:p>
          <a:p>
            <a:pPr marL="0" indent="0">
              <a:buNone/>
            </a:pPr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 A Sterioscopic Dissecting microscope,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A micropipette,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A glass injection needle.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312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2F1138-BAFF-BA43-912F-281A53ACD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-1865973"/>
            <a:ext cx="8761413" cy="70696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352282-43D3-4149-81FE-864430D6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404" y="2924968"/>
            <a:ext cx="10161191" cy="6844110"/>
          </a:xfrm>
        </p:spPr>
        <p:txBody>
          <a:bodyPr>
            <a:normAutofit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fertilized egg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is transferred onto a microscopic slide under the microscope.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cell is held in position using a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sucking pippete. </a:t>
            </a:r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4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47893A-51B4-1642-8E58-166288830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009958"/>
            <a:ext cx="8761413" cy="313465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792C1C-EDEE-C648-B81F-BDE92A141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188" y="2674937"/>
            <a:ext cx="9185624" cy="3486547"/>
          </a:xfrm>
        </p:spPr>
        <p:txBody>
          <a:bodyPr>
            <a:normAutofit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One end of the sucking pippete is positioned on the surface of the cell and a gentle suction pressure is applied on its other end.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rDNA is sucked into the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Glass injection needle.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5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4B9A21-6FA5-9E4F-866C-0B1BA6C3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154954" y="-3518298"/>
            <a:ext cx="8761413" cy="1982391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920638-F47B-E544-9F47-61FBBBE0D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0" y="2674938"/>
            <a:ext cx="8825659" cy="3416300"/>
          </a:xfrm>
        </p:spPr>
        <p:txBody>
          <a:bodyPr>
            <a:normAutofit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It is gently inserted into the zygote by viewing through the microscope.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rDNA  is delivered into the zygote and the needle is drawn back carefully.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3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F4AC43-D37C-B349-B19E-4CB9C591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001" y="-2991113"/>
            <a:ext cx="8761413" cy="70696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0238F1-4440-6647-BF89-FAD1C4EF4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102" y="2603500"/>
            <a:ext cx="9417796" cy="4254500"/>
          </a:xfrm>
        </p:spPr>
        <p:txBody>
          <a:bodyPr>
            <a:normAutofit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rDNA gets integrated into the genome of the zygote.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microinjected embryos are cultured </a:t>
            </a:r>
            <a:r>
              <a:rPr lang="en-IN" sz="3200" i="1">
                <a:latin typeface="Arial" panose="020B0604020202020204" pitchFamily="34" charset="0"/>
                <a:cs typeface="Arial" panose="020B0604020202020204" pitchFamily="34" charset="0"/>
              </a:rPr>
              <a:t>in vitro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 upto the morula or blastocyst stage and then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implanted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into a female to produce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 Transgenic organism.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182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A9F4E-6F78-354D-A247-2FC7685F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391" y="-2080285"/>
            <a:ext cx="8761413" cy="70696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5CA952-6616-6B4B-B503-591522790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30" y="2282031"/>
            <a:ext cx="4941046" cy="3683000"/>
          </a:xfrm>
        </p:spPr>
        <p:txBody>
          <a:bodyPr>
            <a:normAutofit fontScale="92500" lnSpcReduction="10000"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surviving embryos are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transferred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 into the uterus of a suurrogate mother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These embryos developed into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Transgenic mice. </a:t>
            </a:r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EC99A1B-A1C0-3F44-8AED-A4E9E8B35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686" y="2373313"/>
            <a:ext cx="3344751" cy="2111374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DCC7E10D-7596-394A-B11D-85C6955A2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686" y="4815549"/>
            <a:ext cx="3344751" cy="185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1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A18B5B-23AA-074D-98E0-95B1A73C9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862" y="2254053"/>
            <a:ext cx="8825658" cy="1703851"/>
          </a:xfrm>
        </p:spPr>
        <p:txBody>
          <a:bodyPr/>
          <a:lstStyle/>
          <a:p>
            <a:r>
              <a:rPr lang="en-IN" sz="4000" b="1" dirty="0">
                <a:solidFill>
                  <a:schemeClr val="bg1"/>
                </a:solidFill>
              </a:rPr>
              <a:t>PARTICLE BOMBARDMENT AND MICROINJECTION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03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853D4D-C4A1-1A49-9D8D-3D8C11132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1035844"/>
            <a:ext cx="8761413" cy="803671"/>
          </a:xfrm>
        </p:spPr>
        <p:txBody>
          <a:bodyPr/>
          <a:lstStyle/>
          <a:p>
            <a:r>
              <a:rPr lang="en-IN" b="1"/>
              <a:t>LIMITATIONS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0FA7D9-6DDF-8440-8C47-6564BEB1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423" y="2317749"/>
            <a:ext cx="8761413" cy="3843735"/>
          </a:xfrm>
        </p:spPr>
        <p:txBody>
          <a:bodyPr>
            <a:normAutofit fontScale="92500" lnSpcReduction="10000"/>
          </a:bodyPr>
          <a:lstStyle/>
          <a:p>
            <a:r>
              <a:rPr lang="en-IN" sz="3500">
                <a:latin typeface="Arial" panose="020B0604020202020204" pitchFamily="34" charset="0"/>
                <a:cs typeface="Arial" panose="020B0604020202020204" pitchFamily="34" charset="0"/>
              </a:rPr>
              <a:t>rDNAs can be microinjected only into a few cells at a time. </a:t>
            </a:r>
          </a:p>
          <a:p>
            <a:endParaRPr lang="en-IN" sz="3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500">
                <a:latin typeface="Arial" panose="020B0604020202020204" pitchFamily="34" charset="0"/>
                <a:cs typeface="Arial" panose="020B0604020202020204" pitchFamily="34" charset="0"/>
              </a:rPr>
              <a:t>Microinjection needs technical  experienced workers. </a:t>
            </a:r>
          </a:p>
          <a:p>
            <a:endParaRPr lang="en-IN" sz="3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500">
                <a:latin typeface="Arial" panose="020B0604020202020204" pitchFamily="34" charset="0"/>
                <a:cs typeface="Arial" panose="020B0604020202020204" pitchFamily="34" charset="0"/>
              </a:rPr>
              <a:t>It needs a </a:t>
            </a:r>
            <a:r>
              <a:rPr lang="en-IN" sz="3500" b="1">
                <a:latin typeface="Arial" panose="020B0604020202020204" pitchFamily="34" charset="0"/>
                <a:cs typeface="Arial" panose="020B0604020202020204" pitchFamily="34" charset="0"/>
              </a:rPr>
              <a:t>micromanipulator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608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3D1358-836C-1E4D-82D7-65BFAD74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-3062551"/>
            <a:ext cx="8761413" cy="70696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2ED8E0-6686-4446-B1C6-4B388428A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98" y="3603624"/>
            <a:ext cx="10239327" cy="4468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800" b="1" i="1">
                <a:latin typeface="Arial Black" panose="020B0604020202020204" pitchFamily="34" charset="0"/>
                <a:cs typeface="Arial Black" panose="020B0604020202020204" pitchFamily="34" charset="0"/>
              </a:rPr>
              <a:t>THANK YOU. </a:t>
            </a:r>
            <a:endParaRPr lang="en-US" sz="4800" b="1" i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77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3E14E5-BD56-5843-A67D-4774AD3D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b="1">
                <a:latin typeface="+mn-lt"/>
                <a:cs typeface="Arial Black" panose="020B0604020202020204" pitchFamily="34" charset="0"/>
              </a:rPr>
              <a:t>RECOMBINANT TECHNOLOGY-INTRODUCTION</a:t>
            </a:r>
            <a:endParaRPr lang="en-US" sz="3200" b="1">
              <a:latin typeface="+mn-lt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23D596-CF41-7643-BBE7-7862B7DA0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98" y="3178968"/>
            <a:ext cx="10882289" cy="10376297"/>
          </a:xfrm>
        </p:spPr>
        <p:txBody>
          <a:bodyPr>
            <a:normAutofit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transfer of rDNA into a bacterial cell or plant cell is called introduction of rDNA into host cells. The cell receiving the rDNA is called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Host cell.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host cell containing rDNA is known as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Transformed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Recombinant cell.</a:t>
            </a:r>
            <a:r>
              <a:rPr lang="en-IN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56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510979-1E07-F542-97D9-5C45D840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solidFill>
                  <a:schemeClr val="bg1"/>
                </a:solidFill>
                <a:cs typeface="Arial Black" panose="020B0604020202020204" pitchFamily="34" charset="0"/>
              </a:rPr>
              <a:t>TRANSFER INTO ANIMAL CELLS</a:t>
            </a:r>
            <a:endParaRPr lang="en-US" b="1">
              <a:solidFill>
                <a:schemeClr val="bg1"/>
              </a:solidFill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73BA07-3A64-D548-AA51-EBD403C55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610" y="2911079"/>
            <a:ext cx="10373519" cy="3107531"/>
          </a:xfrm>
        </p:spPr>
        <p:txBody>
          <a:bodyPr>
            <a:normAutofit fontScale="92500" lnSpcReduction="20000"/>
          </a:bodyPr>
          <a:lstStyle/>
          <a:p>
            <a:r>
              <a:rPr lang="en-IN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Transfection, </a:t>
            </a:r>
          </a:p>
          <a:p>
            <a:r>
              <a:rPr lang="en-IN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Liposome mediated gene transfer, </a:t>
            </a:r>
          </a:p>
          <a:p>
            <a:r>
              <a:rPr lang="en-IN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Particle bombardment method, </a:t>
            </a:r>
          </a:p>
          <a:p>
            <a:r>
              <a:rPr lang="en-IN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Virus vector method, </a:t>
            </a:r>
          </a:p>
          <a:p>
            <a:r>
              <a:rPr lang="en-IN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Microinjection, </a:t>
            </a:r>
          </a:p>
          <a:p>
            <a:r>
              <a:rPr lang="en-IN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Electroporation.</a:t>
            </a:r>
          </a:p>
          <a:p>
            <a:endParaRPr lang="en-IN" sz="3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9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1BD78A-0037-5347-AB18-577584D1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/>
              <a:t>PARTICLE BOMBARDMENT 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F033F8-3B86-9E4D-A024-BF373EC5C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550" y="3085635"/>
            <a:ext cx="10784086" cy="6133176"/>
          </a:xfrm>
        </p:spPr>
        <p:txBody>
          <a:bodyPr>
            <a:normAutofit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Shooting the plant or animal cells by DNA coated gold or tungsten particles for introducing DNAs into the cells, is called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PARTICLE BOMBARDMENT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BIOLISTICS.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In this method rDNA can be introduced into plant cells, fungal cells, animal cells and cell Organelles such as chloroplast and mitochondria.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4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BE3E32-FA82-914E-BFA3-9552CF779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/>
              <a:t>MICROPROJECTILE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E4F61FA2-13EE-0740-8FB8-12166AED3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60395" y="2496343"/>
            <a:ext cx="4331605" cy="379015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5EA40AA-B522-F247-8119-94CC4ABF5F76}"/>
              </a:ext>
            </a:extLst>
          </p:cNvPr>
          <p:cNvSpPr txBox="1"/>
          <p:nvPr/>
        </p:nvSpPr>
        <p:spPr>
          <a:xfrm>
            <a:off x="555910" y="2299892"/>
            <a:ext cx="730448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Vectors are used to introduce the rDNA into the cells.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instrument used to shoot the DNA into cells are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GENE GUN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MICROPROJECTILE GUN.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N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 The gene gun is doing the work of a vector.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N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1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BE8436-A27D-DA4F-AAF7-9EE183948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814" y="-1919551"/>
            <a:ext cx="8761413" cy="70696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4ED427-7D9F-2C4E-9001-B70D26922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594" y="2567781"/>
            <a:ext cx="11197828" cy="3700859"/>
          </a:xfrm>
        </p:spPr>
        <p:txBody>
          <a:bodyPr>
            <a:normAutofit fontScale="85000" lnSpcReduction="20000"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Microprojectile gun consist of, 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 Blank charge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Firing pin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Nylon macroprojectile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Microprojectiles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Stopping screen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Target cells. </a:t>
            </a: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All these components are enclosed in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vaccum chamber. </a:t>
            </a:r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36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8F4BE8-D8CE-0F46-B551-947E469CE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154954" y="-3071813"/>
            <a:ext cx="8761413" cy="162520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ADF9C0-DCB8-C246-AD1A-7B8B3366D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24" y="2268141"/>
            <a:ext cx="10667952" cy="6340077"/>
          </a:xfrm>
        </p:spPr>
        <p:txBody>
          <a:bodyPr>
            <a:normAutofit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rDNA is mixed with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tungsten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gold particles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of microscopic size and it is treated with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CaCl</a:t>
            </a:r>
            <a:r>
              <a:rPr lang="en-IN" sz="3200" b="1" baseline="-2500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spermidine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PEG.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CaCl</a:t>
            </a:r>
            <a:r>
              <a:rPr lang="en-IN" sz="32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 precipitates the rDNA onto the metal particles.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rDNA coated with tungsten or gold particles are said to be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Microprojectiles.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082516-F512-734D-A5D4-7CC6C5ED6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846621">
            <a:off x="1655280" y="-3723347"/>
            <a:ext cx="8761413" cy="706964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C68090-246A-E647-8325-3E4F5EB9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996" y="2540138"/>
            <a:ext cx="9156964" cy="2408884"/>
          </a:xfrm>
        </p:spPr>
        <p:txBody>
          <a:bodyPr>
            <a:noAutofit/>
          </a:bodyPr>
          <a:lstStyle/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Microprojectiles are positioned on a holder about 5 cm above the cells, within the chamber of the gun. </a:t>
            </a:r>
          </a:p>
          <a:p>
            <a:endParaRPr lang="en-IN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chamber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 is sealed and </a:t>
            </a:r>
            <a:r>
              <a:rPr lang="en-IN" sz="3200" b="1">
                <a:latin typeface="Arial" panose="020B0604020202020204" pitchFamily="34" charset="0"/>
                <a:cs typeface="Arial" panose="020B0604020202020204" pitchFamily="34" charset="0"/>
              </a:rPr>
              <a:t>Helium gas </a:t>
            </a:r>
            <a:r>
              <a:rPr lang="en-IN" sz="3200">
                <a:latin typeface="Arial" panose="020B0604020202020204" pitchFamily="34" charset="0"/>
                <a:cs typeface="Arial" panose="020B0604020202020204" pitchFamily="34" charset="0"/>
              </a:rPr>
              <a:t>is pumped into a small compartment situated above the gold particles.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99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709</Words>
  <Application>Microsoft Office PowerPoint</Application>
  <PresentationFormat>Widescreen</PresentationFormat>
  <Paragraphs>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Century Gothic</vt:lpstr>
      <vt:lpstr>Times New Roman</vt:lpstr>
      <vt:lpstr>Wingdings 3</vt:lpstr>
      <vt:lpstr>Ion Boardroom</vt:lpstr>
      <vt:lpstr>PowerPoint Presentation</vt:lpstr>
      <vt:lpstr>PARTICLE BOMBARDMENT AND MICROINJECTION</vt:lpstr>
      <vt:lpstr>RECOMBINANT TECHNOLOGY-INTRODUCTION</vt:lpstr>
      <vt:lpstr>TRANSFER INTO ANIMAL CELLS</vt:lpstr>
      <vt:lpstr>PARTICLE BOMBARDMENT </vt:lpstr>
      <vt:lpstr>MICROPROJECTILE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USES:</vt:lpstr>
      <vt:lpstr>MICROINJECTION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LIMITATIONS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BOMBARDMENT AND MICROINJECTION</dc:title>
  <dc:creator>chitravaithi28@gmail.com</dc:creator>
  <cp:lastModifiedBy>Admin</cp:lastModifiedBy>
  <cp:revision>9</cp:revision>
  <dcterms:created xsi:type="dcterms:W3CDTF">2020-05-06T06:44:56Z</dcterms:created>
  <dcterms:modified xsi:type="dcterms:W3CDTF">2020-06-26T09:57:13Z</dcterms:modified>
</cp:coreProperties>
</file>