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746" r:id="rId5"/>
    <p:sldId id="264" r:id="rId7"/>
    <p:sldId id="432" r:id="rId8"/>
    <p:sldId id="433" r:id="rId9"/>
    <p:sldId id="479" r:id="rId10"/>
    <p:sldId id="481" r:id="rId11"/>
    <p:sldId id="526" r:id="rId12"/>
    <p:sldId id="527" r:id="rId13"/>
    <p:sldId id="528" r:id="rId14"/>
    <p:sldId id="573" r:id="rId15"/>
    <p:sldId id="574" r:id="rId16"/>
    <p:sldId id="575" r:id="rId17"/>
    <p:sldId id="576" r:id="rId18"/>
    <p:sldId id="579" r:id="rId19"/>
    <p:sldId id="578" r:id="rId20"/>
    <p:sldId id="627" r:id="rId21"/>
    <p:sldId id="626" r:id="rId22"/>
    <p:sldId id="628" r:id="rId23"/>
    <p:sldId id="629" r:id="rId24"/>
    <p:sldId id="630" r:id="rId25"/>
    <p:sldId id="676" r:id="rId26"/>
    <p:sldId id="678" r:id="rId27"/>
    <p:sldId id="679" r:id="rId28"/>
    <p:sldId id="680" r:id="rId29"/>
    <p:sldId id="681" r:id="rId30"/>
    <p:sldId id="682" r:id="rId31"/>
    <p:sldId id="685" r:id="rId32"/>
    <p:sldId id="684" r:id="rId33"/>
    <p:sldId id="687" r:id="rId34"/>
    <p:sldId id="280" r:id="rId35"/>
    <p:sldId id="734" r:id="rId36"/>
    <p:sldId id="733" r:id="rId37"/>
    <p:sldId id="737" r:id="rId38"/>
    <p:sldId id="738" r:id="rId39"/>
    <p:sldId id="739" r:id="rId40"/>
    <p:sldId id="740" r:id="rId41"/>
    <p:sldId id="741" r:id="rId42"/>
    <p:sldId id="742" r:id="rId43"/>
    <p:sldId id="744" r:id="rId44"/>
    <p:sldId id="786" r:id="rId45"/>
    <p:sldId id="788" r:id="rId46"/>
    <p:sldId id="789" r:id="rId47"/>
    <p:sldId id="790" r:id="rId48"/>
    <p:sldId id="791" r:id="rId49"/>
    <p:sldId id="350" r:id="rId50"/>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79B"/>
    <a:srgbClr val="9A0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0" d="100"/>
          <a:sy n="100" d="100"/>
        </p:scale>
        <p:origin x="-516" y="240"/>
      </p:cViewPr>
      <p:guideLst>
        <p:guide orient="horz" pos="2125"/>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E3B46-FF17-433A-9049-79A8E2A76E04}"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Slide Image Placeholder 1"/>
          <p:cNvSpPr>
            <a:spLocks noGrp="1" noRot="1" noChangeAspect="1" noTextEdit="1"/>
          </p:cNvSpPr>
          <p:nvPr>
            <p:ph type="sldImg"/>
          </p:nvPr>
        </p:nvSpPr>
        <p:spPr>
          <a:ln>
            <a:solidFill>
              <a:srgbClr val="000000">
                <a:alpha val="100000"/>
              </a:srgbClr>
            </a:solidFill>
            <a:miter lim="800000"/>
          </a:ln>
        </p:spPr>
      </p:sp>
      <p:sp>
        <p:nvSpPr>
          <p:cNvPr id="61443"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dirty="0"/>
              <a:t>http://www.starling-fitness.com/archives/2006/07/14/i-dont-bite-my-fingernails-anymore-part-1/</a:t>
            </a:r>
            <a:endParaRPr dirty="0"/>
          </a:p>
        </p:txBody>
      </p:sp>
      <p:sp>
        <p:nvSpPr>
          <p:cNvPr id="16388"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Slide Image Placeholder 1"/>
          <p:cNvSpPr>
            <a:spLocks noGrp="1" noRot="1" noChangeAspect="1" noTextEdit="1"/>
          </p:cNvSpPr>
          <p:nvPr>
            <p:ph type="sldImg"/>
          </p:nvPr>
        </p:nvSpPr>
        <p:spPr>
          <a:ln>
            <a:solidFill>
              <a:srgbClr val="000000">
                <a:alpha val="100000"/>
              </a:srgbClr>
            </a:solidFill>
            <a:miter lim="800000"/>
          </a:ln>
        </p:spPr>
      </p:sp>
      <p:sp>
        <p:nvSpPr>
          <p:cNvPr id="62467"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dirty="0"/>
              <a:t>A football field is 5400 m^2.  This takes 0.0054L of pain, which is equal to roughly 1 teaspoon!</a:t>
            </a:r>
            <a:endParaRPr dirty="0"/>
          </a:p>
        </p:txBody>
      </p:sp>
      <p:sp>
        <p:nvSpPr>
          <p:cNvPr id="103428" name="Slide Number Placeholder 3"/>
          <p:cNvSpPr txBox="1">
            <a:spLocks noGrp="1"/>
          </p:cNvSpPr>
          <p:nvPr>
            <p:ph type="sldNum" sz="quarter"/>
          </p:nvPr>
        </p:nvSpPr>
        <p:spPr bwMode="auto">
          <a:noFill/>
          <a:ln>
            <a:noFill/>
            <a:miter lim="800000"/>
          </a:ln>
        </p:spPr>
        <p:txBody>
          <a:bodyPr lIns="91440" tIns="45720" rIns="91440" bIns="45720" rtlCol="0"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bwMode="white">
      <p:bgRef idx="1002">
        <a:schemeClr val="bg2"/>
      </p:bgRef>
    </p:bg>
    <p:spTree>
      <p:nvGrpSpPr>
        <p:cNvPr id="1" name=""/>
        <p:cNvGrpSpPr/>
        <p:nvPr/>
      </p:nvGrpSpPr>
      <p:grpSpPr>
        <a:xfrm>
          <a:off x="0" y="0"/>
          <a:ext cx="0" cy="0"/>
          <a:chOff x="0" y="0"/>
          <a:chExt cx="0" cy="0"/>
        </a:xfrm>
      </p:grpSpPr>
      <p:sp>
        <p:nvSpPr>
          <p:cNvPr id="2" name="Freeform 8"/>
          <p:cNvSpPr/>
          <p:nvPr/>
        </p:nvSpPr>
        <p:spPr bwMode="auto">
          <a:xfrm>
            <a:off x="0" y="4751388"/>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10"/>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9"/>
          <p:cNvSpPr>
            <a:spLocks noGrp="1"/>
          </p:cNvSpPr>
          <p:nvPr>
            <p:ph type="dt" sz="half" idx="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804C592-D06A-49ED-B8CB-43AF6AFD48C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4" name="Footer Placeholder 18"/>
          <p:cNvSpPr>
            <a:spLocks noGrp="1"/>
          </p:cNvSpPr>
          <p:nvPr>
            <p:ph type="ftr" sz="quarter" idx="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5" name="Slide Number Placeholder 26"/>
          <p:cNvSpPr>
            <a:spLocks noGrp="1"/>
          </p:cNvSpPr>
          <p:nvPr>
            <p:ph type="sldNum" sz="quarter" idx="4"/>
          </p:nvPr>
        </p:nvSpPr>
        <p:spPr>
          <a:xfrm>
            <a:off x="8153400" y="6421438"/>
            <a:ext cx="762000" cy="365125"/>
          </a:xfrm>
          <a:prstGeom prst="rect">
            <a:avLst/>
          </a:prstGeom>
        </p:spPr>
        <p:txBody>
          <a:bodyPr vert="horz" lIns="0" tIns="0" rIns="0" bIns="0" anchor="b"/>
          <a:p>
            <a:pPr algn="r">
              <a:buNone/>
            </a:pPr>
            <a:fld id="{9A0DB2DC-4C9A-4742-B13C-FB6460FD3503}" type="slidenum">
              <a:rPr lang="en-US" dirty="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A6FEED0-C527-410A-830E-528BC7F26C33}"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A6FEED0-C527-410A-830E-528BC7F26C33}"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342900" y="274638"/>
            <a:ext cx="8458200" cy="1143000"/>
          </a:xfrm>
          <a:noFill/>
        </p:spPr>
        <p:txBody>
          <a:bodyPr/>
          <a:lstStyle/>
          <a:p>
            <a:r>
              <a:rPr lang="en-US" noProof="1" smtClean="0"/>
              <a:t>Click to edit Master title style</a:t>
            </a:r>
            <a:endParaRPr lang="en-US" noProof="1"/>
          </a:p>
        </p:txBody>
      </p:sp>
      <p:sp>
        <p:nvSpPr>
          <p:cNvPr id="9" name="Date Placeholder 1"/>
          <p:cNvSpPr>
            <a:spLocks noGrp="1"/>
          </p:cNvSpPr>
          <p:nvPr>
            <p:ph type="dt" sz="half" idx="2"/>
          </p:nvPr>
        </p:nvSpPr>
        <p:spPr>
          <a:xfrm>
            <a:off x="457200" y="6421438"/>
            <a:ext cx="2133600" cy="365125"/>
          </a:xfrm>
          <a:prstGeom prst="rect">
            <a:avLst/>
          </a:prstGeom>
        </p:spPr>
        <p:txBody>
          <a:bodyPr vert="horz" bIns="0" anchor="b"/>
          <a:lstStyle>
            <a:lvl1pPr fontAlgn="auto">
              <a:spcBef>
                <a:spcPts val="0"/>
              </a:spcBef>
              <a:spcAft>
                <a:spcPts val="0"/>
              </a:spcAft>
              <a:defRPr>
                <a:solidFill>
                  <a:schemeClr val="tx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3EF50E7-381E-4D03-A561-3369F173FFBE}" type="datetimeFigureOut">
              <a:rPr kumimoji="0" lang="en-US" sz="1000" b="0" i="0" u="none" strike="noStrike" kern="1200" cap="none" spc="0" normalizeH="0" baseline="0" noProof="0">
                <a:ln>
                  <a:noFill/>
                </a:ln>
                <a:solidFill>
                  <a:schemeClr val="tx2"/>
                </a:solidFill>
                <a:effectLst/>
                <a:uLnTx/>
                <a:uFillTx/>
                <a:latin typeface="+mn-lt"/>
                <a:ea typeface="+mn-ea"/>
                <a:cs typeface="+mn-cs"/>
              </a:rPr>
            </a:fld>
            <a:endParaRPr kumimoji="0" lang="en-US" sz="10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Footer Placeholder 2"/>
          <p:cNvSpPr>
            <a:spLocks noGrp="1"/>
          </p:cNvSpPr>
          <p:nvPr>
            <p:ph type="ftr" sz="quarter" idx="3"/>
          </p:nvPr>
        </p:nvSpPr>
        <p:spPr>
          <a:xfrm>
            <a:off x="3124200" y="6421438"/>
            <a:ext cx="2895600" cy="365125"/>
          </a:xfrm>
          <a:prstGeom prst="rect">
            <a:avLst/>
          </a:prstGeom>
        </p:spPr>
        <p:txBody>
          <a:bodyPr vert="horz" lIns="0" rIns="0" bIns="0" anchor="b"/>
          <a:lstStyle>
            <a:lvl1pPr algn="r" fontAlgn="auto">
              <a:spcBef>
                <a:spcPts val="0"/>
              </a:spcBef>
              <a:spcAft>
                <a:spcPts val="0"/>
              </a:spcAft>
              <a:defRPr>
                <a:solidFill>
                  <a:schemeClr val="tx2"/>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3" name="Slide Number Placeholder 3"/>
          <p:cNvSpPr>
            <a:spLocks noGrp="1"/>
          </p:cNvSpPr>
          <p:nvPr>
            <p:ph type="sldNum" sz="quarter" idx="4"/>
          </p:nvPr>
        </p:nvSpPr>
        <p:spPr>
          <a:xfrm>
            <a:off x="8153400" y="6421438"/>
            <a:ext cx="762000" cy="365125"/>
          </a:xfrm>
          <a:prstGeom prst="rect">
            <a:avLst/>
          </a:prstGeom>
        </p:spPr>
        <p:txBody>
          <a:bodyPr vert="horz" lIns="0" tIns="0" rIns="0" bIns="0" anchor="b"/>
          <a:p>
            <a:pPr algn="ctr">
              <a:buNone/>
            </a:pPr>
            <a:fld id="{9A0DB2DC-4C9A-4742-B13C-FB6460FD3503}" type="slidenum">
              <a:rPr lang="en-US" altLang="en-GB" b="1" dirty="0">
                <a:solidFill>
                  <a:srgbClr val="FFFFFF"/>
                </a:solidFill>
              </a:rPr>
            </a:fld>
            <a:endParaRPr lang="en-US" altLang="en-GB"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A6FEED0-C527-410A-830E-528BC7F26C33}"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bwMode="white">
      <p:bgRef idx="1002">
        <a:schemeClr val="bg2"/>
      </p:bgRef>
    </p:bg>
    <p:spTree>
      <p:nvGrpSpPr>
        <p:cNvPr id="1" name=""/>
        <p:cNvGrpSpPr/>
        <p:nvPr/>
      </p:nvGrpSpPr>
      <p:grpSpPr>
        <a:xfrm>
          <a:off x="0" y="0"/>
          <a:ext cx="0" cy="0"/>
          <a:chOff x="0" y="0"/>
          <a:chExt cx="0" cy="0"/>
        </a:xfrm>
      </p:grpSpPr>
      <p:sp>
        <p:nvSpPr>
          <p:cNvPr id="9" name="Freeform 8"/>
          <p:cNvSpPr/>
          <p:nvPr/>
        </p:nvSpPr>
        <p:spPr bwMode="auto">
          <a:xfrm>
            <a:off x="0" y="4751388"/>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10"/>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3" name="Date Placeholder 3"/>
          <p:cNvSpPr>
            <a:spLocks noGrp="1"/>
          </p:cNvSpPr>
          <p:nvPr>
            <p:ph type="dt" sz="half" idx="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54E6E2C-1189-4486-BBDF-CE92F9100C4B}"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8153400" y="6421438"/>
            <a:ext cx="762000" cy="365125"/>
          </a:xfrm>
          <a:prstGeom prst="rect">
            <a:avLst/>
          </a:prstGeom>
        </p:spPr>
        <p:txBody>
          <a:bodyPr vert="horz" lIns="0" tIns="0" rIns="0" bIns="0" anchor="b"/>
          <a:p>
            <a:pPr algn="r">
              <a:buNone/>
            </a:pPr>
            <a:fld id="{9A0DB2DC-4C9A-4742-B13C-FB6460FD3503}" type="slidenum">
              <a:rPr lang="en-US" dirty="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A6FEED0-C527-410A-830E-528BC7F26C33}"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6"/>
          <p:cNvSpPr>
            <a:spLocks noGrp="1"/>
          </p:cNvSpPr>
          <p:nvPr>
            <p:ph type="dt" sz="half" idx="1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F8950B4-C30A-4EAC-94E2-38BA87FDFE1C}"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1" name="Footer Placeholder 7"/>
          <p:cNvSpPr>
            <a:spLocks noGrp="1"/>
          </p:cNvSpPr>
          <p:nvPr>
            <p:ph type="ftr" sz="quarter" idx="1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3" name="Slide Number Placeholder 8"/>
          <p:cNvSpPr>
            <a:spLocks noGrp="1"/>
          </p:cNvSpPr>
          <p:nvPr>
            <p:ph type="sldNum" sz="quarter" idx="14"/>
          </p:nvPr>
        </p:nvSpPr>
        <p:spPr>
          <a:xfrm>
            <a:off x="8153400" y="6421438"/>
            <a:ext cx="762000" cy="365125"/>
          </a:xfrm>
          <a:prstGeom prst="rect">
            <a:avLst/>
          </a:prstGeom>
        </p:spPr>
        <p:txBody>
          <a:bodyPr vert="horz" lIns="0" tIns="0" rIns="0" bIns="0" anchor="b"/>
          <a:p>
            <a:pPr algn="r">
              <a:buNone/>
            </a:pPr>
            <a:fld id="{9A0DB2DC-4C9A-4742-B13C-FB6460FD350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A6FEED0-C527-410A-830E-528BC7F26C33}"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A6FEED0-C527-410A-830E-528BC7F26C33}"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4"/>
          <p:cNvSpPr>
            <a:spLocks noGrp="1"/>
          </p:cNvSpPr>
          <p:nvPr>
            <p:ph type="dt" sz="half" idx="1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05775AB-C860-4B73-A30F-774DCBB274F4}"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1" name="Footer Placeholder 5"/>
          <p:cNvSpPr>
            <a:spLocks noGrp="1"/>
          </p:cNvSpPr>
          <p:nvPr>
            <p:ph type="ftr" sz="quarter" idx="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3" name="Slide Number Placeholder 6"/>
          <p:cNvSpPr>
            <a:spLocks noGrp="1"/>
          </p:cNvSpPr>
          <p:nvPr>
            <p:ph type="sldNum" sz="quarter" idx="4"/>
          </p:nvPr>
        </p:nvSpPr>
        <p:spPr>
          <a:xfrm>
            <a:off x="8156575" y="6421438"/>
            <a:ext cx="762000" cy="365125"/>
          </a:xfrm>
          <a:prstGeom prst="rect">
            <a:avLst/>
          </a:prstGeom>
        </p:spPr>
        <p:txBody>
          <a:bodyPr vert="horz" lIns="0" tIns="0" rIns="0" bIns="0" anchor="b"/>
          <a:p>
            <a:pPr algn="r">
              <a:buNone/>
            </a:pPr>
            <a:fld id="{9A0DB2DC-4C9A-4742-B13C-FB6460FD350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endParaRPr lang="en-US" smtClean="0"/>
          </a:p>
        </p:txBody>
      </p:sp>
      <p:sp>
        <p:nvSpPr>
          <p:cNvPr id="9" name="Date Placeholder 4"/>
          <p:cNvSpPr>
            <a:spLocks noGrp="1"/>
          </p:cNvSpPr>
          <p:nvPr>
            <p:ph type="dt" sz="half" idx="1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F99217-C748-4625-A0C2-111C1B2DACC5}"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1" name="Footer Placeholder 5"/>
          <p:cNvSpPr>
            <a:spLocks noGrp="1"/>
          </p:cNvSpPr>
          <p:nvPr>
            <p:ph type="ftr" sz="quarter" idx="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3" name="Slide Number Placeholder 6"/>
          <p:cNvSpPr>
            <a:spLocks noGrp="1"/>
          </p:cNvSpPr>
          <p:nvPr>
            <p:ph type="sldNum" sz="quarter" idx="4"/>
          </p:nvPr>
        </p:nvSpPr>
        <p:spPr>
          <a:xfrm>
            <a:off x="8153400" y="6421438"/>
            <a:ext cx="762000" cy="365125"/>
          </a:xfrm>
          <a:prstGeom prst="rect">
            <a:avLst/>
          </a:prstGeom>
        </p:spPr>
        <p:txBody>
          <a:bodyPr vert="horz" lIns="0" tIns="0" rIns="0" bIns="0" anchor="b"/>
          <a:p>
            <a:pPr algn="r">
              <a:buNone/>
            </a:pPr>
            <a:fld id="{9A0DB2DC-4C9A-4742-B13C-FB6460FD350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2"/>
      </p:bgRef>
    </p:bg>
    <p:spTree>
      <p:nvGrpSpPr>
        <p:cNvPr id="1" name=""/>
        <p:cNvGrpSpPr/>
        <p:nvPr/>
      </p:nvGrpSpPr>
      <p:grpSpPr/>
      <p:sp>
        <p:nvSpPr>
          <p:cNvPr id="12" name="Freeform 11"/>
          <p:cNvSpPr/>
          <p:nvPr/>
        </p:nvSpPr>
        <p:spPr bwMode="auto">
          <a:xfrm>
            <a:off x="0" y="4751388"/>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15"/>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8" name="Title Placeholder 8"/>
          <p:cNvSpPr>
            <a:spLocks noGrp="1"/>
          </p:cNvSpPr>
          <p:nvPr>
            <p:ph type="title"/>
          </p:nvPr>
        </p:nvSpPr>
        <p:spPr>
          <a:xfrm>
            <a:off x="457200" y="274638"/>
            <a:ext cx="7467600" cy="1143000"/>
          </a:xfrm>
          <a:prstGeom prst="rect">
            <a:avLst/>
          </a:prstGeom>
          <a:noFill/>
          <a:ln w="9525">
            <a:noFill/>
          </a:ln>
        </p:spPr>
        <p:txBody>
          <a:bodyPr lIns="45720" rIns="45720" anchor="ctr"/>
          <a:p>
            <a:pPr lvl="0"/>
            <a:r>
              <a:rPr dirty="0"/>
              <a:t>Click to edit Master title style</a:t>
            </a:r>
            <a:endParaRPr dirty="0"/>
          </a:p>
        </p:txBody>
      </p:sp>
      <p:sp>
        <p:nvSpPr>
          <p:cNvPr id="1029" name="Text Placeholder 29"/>
          <p:cNvSpPr>
            <a:spLocks noGrp="1"/>
          </p:cNvSpPr>
          <p:nvPr>
            <p:ph type="body" idx="1"/>
          </p:nvPr>
        </p:nvSpPr>
        <p:spPr>
          <a:xfrm>
            <a:off x="457200" y="1600200"/>
            <a:ext cx="7467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6FEED0-C527-410A-830E-528BC7F26C33}"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a:defRPr sz="1000">
                <a:solidFill>
                  <a:srgbClr val="9B9A98"/>
                </a:solidFill>
              </a:defRPr>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anose="020B0503020102020204"/>
        </a:defRPr>
      </a:lvl2pPr>
      <a:lvl3pPr algn="l" rtl="0" eaLnBrk="0" fontAlgn="base" hangingPunct="0">
        <a:spcBef>
          <a:spcPct val="0"/>
        </a:spcBef>
        <a:spcAft>
          <a:spcPct val="0"/>
        </a:spcAft>
        <a:defRPr sz="4600">
          <a:solidFill>
            <a:schemeClr val="tx1"/>
          </a:solidFill>
          <a:latin typeface="Franklin Gothic Book" panose="020B0503020102020204"/>
        </a:defRPr>
      </a:lvl3pPr>
      <a:lvl4pPr algn="l" rtl="0" eaLnBrk="0" fontAlgn="base" hangingPunct="0">
        <a:spcBef>
          <a:spcPct val="0"/>
        </a:spcBef>
        <a:spcAft>
          <a:spcPct val="0"/>
        </a:spcAft>
        <a:defRPr sz="4600">
          <a:solidFill>
            <a:schemeClr val="tx1"/>
          </a:solidFill>
          <a:latin typeface="Franklin Gothic Book" panose="020B0503020102020204"/>
        </a:defRPr>
      </a:lvl4pPr>
      <a:lvl5pPr algn="l" rtl="0" eaLnBrk="0" fontAlgn="base" hangingPunct="0">
        <a:spcBef>
          <a:spcPct val="0"/>
        </a:spcBef>
        <a:spcAft>
          <a:spcPct val="0"/>
        </a:spcAft>
        <a:defRPr sz="4600">
          <a:solidFill>
            <a:schemeClr val="tx1"/>
          </a:solidFill>
          <a:latin typeface="Franklin Gothic Book" panose="020B0503020102020204"/>
        </a:defRPr>
      </a:lvl5pPr>
      <a:lvl6pPr marL="457200" algn="l" rtl="0" fontAlgn="base">
        <a:spcBef>
          <a:spcPct val="0"/>
        </a:spcBef>
        <a:spcAft>
          <a:spcPct val="0"/>
        </a:spcAft>
        <a:defRPr sz="4600">
          <a:solidFill>
            <a:schemeClr val="tx1"/>
          </a:solidFill>
          <a:latin typeface="Franklin Gothic Book" panose="020B0503020102020204"/>
        </a:defRPr>
      </a:lvl6pPr>
      <a:lvl7pPr marL="914400" algn="l" rtl="0" fontAlgn="base">
        <a:spcBef>
          <a:spcPct val="0"/>
        </a:spcBef>
        <a:spcAft>
          <a:spcPct val="0"/>
        </a:spcAft>
        <a:defRPr sz="4600">
          <a:solidFill>
            <a:schemeClr val="tx1"/>
          </a:solidFill>
          <a:latin typeface="Franklin Gothic Book" panose="020B0503020102020204"/>
        </a:defRPr>
      </a:lvl7pPr>
      <a:lvl8pPr marL="1371600" algn="l" rtl="0" fontAlgn="base">
        <a:spcBef>
          <a:spcPct val="0"/>
        </a:spcBef>
        <a:spcAft>
          <a:spcPct val="0"/>
        </a:spcAft>
        <a:defRPr sz="4600">
          <a:solidFill>
            <a:schemeClr val="tx1"/>
          </a:solidFill>
          <a:latin typeface="Franklin Gothic Book" panose="020B0503020102020204"/>
        </a:defRPr>
      </a:lvl8pPr>
      <a:lvl9pPr marL="1828800" algn="l" rtl="0" fontAlgn="base">
        <a:spcBef>
          <a:spcPct val="0"/>
        </a:spcBef>
        <a:spcAft>
          <a:spcPct val="0"/>
        </a:spcAft>
        <a:defRPr sz="4600">
          <a:solidFill>
            <a:schemeClr val="tx1"/>
          </a:solidFill>
          <a:latin typeface="Franklin Gothic Book" panose="020B0503020102020204"/>
        </a:defRPr>
      </a:lvl9pPr>
    </p:titleStyle>
    <p:bodyStyle>
      <a:lvl1pPr marL="419100" indent="-382905"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630"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5205" indent="-255905"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855"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880"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1.jpeg"/><Relationship Id="rId1" Type="http://schemas.openxmlformats.org/officeDocument/2006/relationships/hyperlink" Target="http://dggacollege.edu.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21.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23.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7.png"/><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9.png"/><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audio" Target="../media/audio1.wav"/><Relationship Id="rId1"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5.xml"/><Relationship Id="rId4" Type="http://schemas.openxmlformats.org/officeDocument/2006/relationships/oleObject" Target="../embeddings/oleObject2.bin"/><Relationship Id="rId3" Type="http://schemas.openxmlformats.org/officeDocument/2006/relationships/image" Target="../media/image38.wmf"/><Relationship Id="rId2" Type="http://schemas.openxmlformats.org/officeDocument/2006/relationships/oleObject" Target="../embeddings/oleObject1.bin"/><Relationship Id="rId1"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audio" Target="../media/audio1.wav"/><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3.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45.png"/><Relationship Id="rId1"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8.png"/><Relationship Id="rId1"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bwMode="auto">
          <a:xfrm>
            <a:off x="228600" y="457200"/>
            <a:ext cx="8686800" cy="1828800"/>
          </a:xfrm>
          <a:ln>
            <a:miter lim="800000"/>
          </a:ln>
          <a:effectLst/>
          <a:scene3d>
            <a:camera prst="orthographicFront"/>
            <a:lightRig rig="balanced" dir="t"/>
          </a:scene3d>
          <a:sp3d prstMaterial="plastic"/>
        </p:spPr>
        <p:txBody>
          <a:bodyPr vert="horz" wrap="square" lIns="45720" tIns="45720" rIns="45720" bIns="45720" numCol="1" anchor="t"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altLang="en-US" sz="4600" b="1" i="0" u="none" strike="noStrike" kern="1200" cap="all" spc="0" normalizeH="0" baseline="0" noProof="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PHYSICS AROUND US</a:t>
            </a:r>
            <a:endParaRPr kumimoji="0" lang="en-IN" altLang="en-US" sz="4600" b="1" i="0" u="none" strike="noStrike" kern="1200" cap="all" spc="0" normalizeH="0" baseline="0" noProof="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sp>
        <p:nvSpPr>
          <p:cNvPr id="3" name="Subtitle 2"/>
          <p:cNvSpPr>
            <a:spLocks noGrp="1"/>
          </p:cNvSpPr>
          <p:nvPr>
            <p:ph type="subTitle" idx="1"/>
          </p:nvPr>
        </p:nvSpPr>
        <p:spPr>
          <a:xfrm>
            <a:off x="533400" y="4495800"/>
            <a:ext cx="7315200" cy="2057400"/>
          </a:xfrm>
          <a:ln>
            <a:solidFill>
              <a:srgbClr val="FF0000"/>
            </a:solidFill>
          </a:ln>
        </p:spPr>
        <p:txBody>
          <a:bodyPr vert="horz" wrap="square" lIns="91440" tIns="0" rIns="45720" bIns="0" numCol="1" anchor="b" anchorCtr="0" compatLnSpc="1">
            <a:normAutofit fontScale="55000" lnSpcReduction="20000"/>
          </a:bodyPr>
          <a:lstStyle/>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r>
              <a:rPr kumimoji="0" lang="en-US" sz="4000" b="0" i="0" u="none" strike="noStrike" kern="1200" cap="none" spc="0" normalizeH="0" baseline="0" noProof="0" dirty="0" smtClean="0">
                <a:ln>
                  <a:noFill/>
                </a:ln>
                <a:solidFill>
                  <a:srgbClr val="FF0000"/>
                </a:solidFill>
                <a:effectLst/>
                <a:uLnTx/>
                <a:uFillTx/>
                <a:latin typeface="+mn-lt"/>
                <a:ea typeface="+mn-ea"/>
                <a:cs typeface="+mn-cs"/>
              </a:rPr>
              <a:t>Dr. N. </a:t>
            </a:r>
            <a:r>
              <a:rPr kumimoji="0" lang="en-US" sz="4000" b="0" i="0" u="none" strike="noStrike" kern="1200" cap="none" spc="0" normalizeH="0" baseline="0" noProof="0" dirty="0" err="1" smtClean="0">
                <a:ln>
                  <a:noFill/>
                </a:ln>
                <a:solidFill>
                  <a:srgbClr val="FF0000"/>
                </a:solidFill>
                <a:effectLst/>
                <a:uLnTx/>
                <a:uFillTx/>
                <a:latin typeface="+mn-lt"/>
                <a:ea typeface="+mn-ea"/>
                <a:cs typeface="+mn-cs"/>
              </a:rPr>
              <a:t>Shanmugam</a:t>
            </a:r>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r>
              <a:rPr kumimoji="0" lang="en-IN" altLang="en-US" sz="2800" b="0" i="0" u="none" strike="noStrike" kern="1200" cap="none" spc="0" normalizeH="0" baseline="0" noProof="0" dirty="0" smtClean="0">
                <a:ln>
                  <a:noFill/>
                </a:ln>
                <a:solidFill>
                  <a:srgbClr val="FF0000"/>
                </a:solidFill>
                <a:effectLst/>
                <a:uLnTx/>
                <a:uFillTx/>
                <a:latin typeface="+mn-lt"/>
                <a:ea typeface="+mn-ea"/>
                <a:cs typeface="+mn-cs"/>
              </a:rPr>
              <a:t>ASSISTANT PROFESSOR</a:t>
            </a:r>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r>
              <a:rPr kumimoji="0" lang="en-IN" altLang="en-US" sz="2800" b="0" i="0" u="none" strike="noStrike" kern="1200" cap="none" spc="0" normalizeH="0" baseline="0" noProof="0" dirty="0" smtClean="0">
                <a:ln>
                  <a:noFill/>
                </a:ln>
                <a:solidFill>
                  <a:srgbClr val="FF0000"/>
                </a:solidFill>
                <a:effectLst/>
                <a:uLnTx/>
                <a:uFillTx/>
                <a:latin typeface="+mn-lt"/>
                <a:ea typeface="+mn-ea"/>
                <a:cs typeface="+mn-cs"/>
              </a:rPr>
              <a:t>DEPARTMENT OF PHYSICS</a:t>
            </a:r>
            <a:endParaRPr kumimoji="0" lang="en-IN" altLang="en-US" sz="2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r>
              <a:rPr kumimoji="0" lang="en-IN" altLang="en-US" sz="2800" b="0" i="0" u="none" strike="noStrike" kern="1200" cap="none" spc="0" normalizeH="0" baseline="0" noProof="0" dirty="0" smtClean="0">
                <a:ln>
                  <a:noFill/>
                </a:ln>
                <a:solidFill>
                  <a:srgbClr val="FF0000"/>
                </a:solidFill>
                <a:effectLst/>
                <a:uLnTx/>
                <a:uFillTx/>
                <a:latin typeface="+mn-lt"/>
                <a:ea typeface="+mn-ea"/>
                <a:cs typeface="+mn-cs"/>
              </a:rPr>
              <a:t>ANNAMALAI UNIVERSITY</a:t>
            </a:r>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r>
              <a:rPr kumimoji="0" lang="en-IN" altLang="en-US" sz="2800" b="0" i="0" u="none" strike="noStrike" kern="1200" cap="none" spc="0" normalizeH="0" baseline="0" noProof="0" dirty="0" smtClean="0">
                <a:ln>
                  <a:noFill/>
                </a:ln>
                <a:solidFill>
                  <a:srgbClr val="FF0000"/>
                </a:solidFill>
                <a:effectLst/>
                <a:uLnTx/>
                <a:uFillTx/>
                <a:latin typeface="+mn-lt"/>
                <a:ea typeface="+mn-ea"/>
                <a:cs typeface="+mn-cs"/>
              </a:rPr>
              <a:t>(DEPUTED TO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D. G. Govt. Arts College </a:t>
            </a:r>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r>
              <a:rPr kumimoji="0" lang="en-IN" altLang="en-US" sz="2800" b="0" i="0" u="none" strike="noStrike" kern="1200" cap="none" spc="0" normalizeH="0" baseline="0" noProof="0" dirty="0" err="1" smtClean="0">
                <a:ln>
                  <a:noFill/>
                </a:ln>
                <a:solidFill>
                  <a:srgbClr val="FF0000"/>
                </a:solidFill>
                <a:effectLst/>
                <a:uLnTx/>
                <a:uFillTx/>
                <a:latin typeface="+mn-lt"/>
                <a:ea typeface="+mn-ea"/>
                <a:cs typeface="+mn-cs"/>
              </a:rPr>
              <a:t>FOR WOMEN - </a:t>
            </a:r>
            <a:r>
              <a:rPr kumimoji="0" lang="en-US" sz="2800" b="0" i="0" u="none" strike="noStrike" kern="1200" cap="none" spc="0" normalizeH="0" baseline="0" noProof="0" dirty="0" err="1" smtClean="0">
                <a:ln>
                  <a:noFill/>
                </a:ln>
                <a:solidFill>
                  <a:srgbClr val="FF0000"/>
                </a:solidFill>
                <a:effectLst/>
                <a:uLnTx/>
                <a:uFillTx/>
                <a:latin typeface="+mn-lt"/>
                <a:ea typeface="+mn-ea"/>
                <a:cs typeface="+mn-cs"/>
              </a:rPr>
              <a:t>Mayiladuthurai</a:t>
            </a:r>
            <a:r>
              <a:rPr kumimoji="0" lang="en-IN" altLang="en-US" sz="2800" b="0" i="0" u="none" strike="noStrike" kern="1200" cap="none" spc="0" normalizeH="0" baseline="0" noProof="0" dirty="0" err="1" smtClean="0">
                <a:ln>
                  <a:noFill/>
                </a:ln>
                <a:solidFill>
                  <a:srgbClr val="FF0000"/>
                </a:solidFill>
                <a:effectLst/>
                <a:uLnTx/>
                <a:uFillTx/>
                <a:latin typeface="+mn-lt"/>
                <a:ea typeface="+mn-ea"/>
                <a:cs typeface="+mn-cs"/>
              </a:rPr>
              <a:t>)</a:t>
            </a:r>
            <a:endParaRPr kumimoji="0" lang="en-US" sz="2800" b="0" i="0" u="sng" strike="noStrike" kern="1200" cap="none" spc="0" normalizeH="0" baseline="0" noProof="0" dirty="0" smtClean="0">
              <a:ln>
                <a:noFill/>
              </a:ln>
              <a:solidFill>
                <a:srgbClr val="FF0000"/>
              </a:solidFill>
              <a:effectLst/>
              <a:uLnTx/>
              <a:uFillTx/>
              <a:latin typeface="+mn-lt"/>
              <a:ea typeface="+mn-ea"/>
              <a:cs typeface="+mn-cs"/>
              <a:hlinkClick r:id="rId1"/>
            </a:endParaRPr>
          </a:p>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panose="05020102010507070707"/>
              <a:buNone/>
              <a:defRPr/>
            </a:pPr>
            <a:endParaRPr kumimoji="0" lang="en-US" sz="2800" b="0" i="0" u="sng" strike="noStrike" kern="1200" cap="none" spc="0" normalizeH="0" baseline="0" noProof="0" dirty="0" smtClean="0">
              <a:ln>
                <a:noFill/>
              </a:ln>
              <a:solidFill>
                <a:srgbClr val="FF0000"/>
              </a:solidFill>
              <a:effectLst/>
              <a:uLnTx/>
              <a:uFillTx/>
              <a:latin typeface="+mn-lt"/>
              <a:ea typeface="+mn-ea"/>
              <a:cs typeface="+mn-cs"/>
              <a:hlinkClick r:id="rId1"/>
            </a:endParaRPr>
          </a:p>
        </p:txBody>
      </p:sp>
      <p:sp>
        <p:nvSpPr>
          <p:cNvPr id="8196" name="AutoShape 2"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8197" name="AutoShape 4"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8198" name="AutoShape 6"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8199" name="AutoShape 8"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8200" name="AutoShape 10"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8201" name="AutoShape 12" descr="Image result for natarajar images"/>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8202" name="AutoShape 14" descr="Thillai Nataraja Wallpapers - Chidambaram Natarajar, HD Wallpaper Download #778755"/>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pic>
        <p:nvPicPr>
          <p:cNvPr id="8203" name="Picture 15" descr="C:\Users\NICE\Desktop\download.jpg"/>
          <p:cNvPicPr>
            <a:picLocks noChangeAspect="1"/>
          </p:cNvPicPr>
          <p:nvPr/>
        </p:nvPicPr>
        <p:blipFill>
          <a:blip r:embed="rId2"/>
          <a:stretch>
            <a:fillRect/>
          </a:stretch>
        </p:blipFill>
        <p:spPr>
          <a:xfrm>
            <a:off x="2873375" y="1324610"/>
            <a:ext cx="3126740" cy="2912745"/>
          </a:xfrm>
          <a:prstGeom prst="rect">
            <a:avLst/>
          </a:prstGeom>
          <a:noFill/>
          <a:ln w="9525">
            <a:noFill/>
          </a:ln>
        </p:spPr>
      </p:pic>
    </p:spTree>
  </p:cSld>
  <p:clrMapOvr>
    <a:masterClrMapping/>
  </p:clrMapOvr>
  <p:transition spd="med">
    <p:pull dir="d"/>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sz="3200"/>
              <a:t>A BOY DROPPING OUT OF A MOVING BUS</a:t>
            </a:r>
            <a:endParaRPr lang="en-IN" altLang="en-GB" sz="3200"/>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a:xfrm>
            <a:off x="5702300" y="5343525"/>
            <a:ext cx="4041775" cy="838200"/>
          </a:xfrm>
        </p:spPr>
        <p:txBody>
          <a:bodyPr/>
          <a:p>
            <a:endParaRPr lang="en-GB" altLang="en-US"/>
          </a:p>
        </p:txBody>
      </p:sp>
      <p:sp>
        <p:nvSpPr>
          <p:cNvPr id="5" name="Content Placeholder 4"/>
          <p:cNvSpPr>
            <a:spLocks noGrp="1"/>
          </p:cNvSpPr>
          <p:nvPr>
            <p:ph sz="quarter" idx="2"/>
          </p:nvPr>
        </p:nvSpPr>
        <p:spPr>
          <a:xfrm>
            <a:off x="457200" y="1517015"/>
            <a:ext cx="8229600" cy="3942080"/>
          </a:xfrm>
        </p:spPr>
        <p:txBody>
          <a:bodyPr/>
          <a:p>
            <a:endParaRPr lang="en-IN" altLang="en-GB" sz="3200"/>
          </a:p>
          <a:p>
            <a:r>
              <a:rPr lang="en-IN" altLang="en-GB" sz="3200"/>
              <a:t>Consider a boy is dropping out of a moving bus. Why does a resting observer feel his dropping as a fumbled one?</a:t>
            </a:r>
            <a:endParaRPr lang="en-IN" altLang="en-GB" sz="3200"/>
          </a:p>
        </p:txBody>
      </p:sp>
      <p:sp>
        <p:nvSpPr>
          <p:cNvPr id="6" name="Content Placeholder 5"/>
          <p:cNvSpPr>
            <a:spLocks noGrp="1"/>
          </p:cNvSpPr>
          <p:nvPr>
            <p:ph sz="quarter" idx="4"/>
          </p:nvPr>
        </p:nvSpPr>
        <p:spPr>
          <a:xfrm flipH="1">
            <a:off x="8611235" y="1517015"/>
            <a:ext cx="76200" cy="3942080"/>
          </a:xfrm>
        </p:spPr>
        <p:txBody>
          <a:bodyPr/>
          <a:p>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endParaRPr lang="en-GB" altLang="en-US"/>
          </a:p>
        </p:txBody>
      </p:sp>
      <p:sp>
        <p:nvSpPr>
          <p:cNvPr id="5" name="Content Placeholder 4"/>
          <p:cNvSpPr>
            <a:spLocks noGrp="1"/>
          </p:cNvSpPr>
          <p:nvPr>
            <p:ph sz="quarter" idx="2"/>
          </p:nvPr>
        </p:nvSpPr>
        <p:spPr>
          <a:xfrm>
            <a:off x="457200" y="1517015"/>
            <a:ext cx="8229600" cy="3942080"/>
          </a:xfrm>
        </p:spPr>
        <p:txBody>
          <a:bodyPr/>
          <a:p>
            <a:r>
              <a:rPr lang="en-IN" altLang="en-GB"/>
              <a:t>For both the obsevers, the velocity of the moving bus is 'v'.</a:t>
            </a:r>
            <a:endParaRPr lang="en-IN" altLang="en-GB"/>
          </a:p>
          <a:p>
            <a:endParaRPr lang="en-IN" altLang="en-GB"/>
          </a:p>
          <a:p>
            <a:r>
              <a:rPr lang="en-IN" altLang="en-GB"/>
              <a:t>The velocity realized by the moving observer at the moment of his dropping is </a:t>
            </a:r>
            <a:endParaRPr lang="en-IN" altLang="en-GB"/>
          </a:p>
          <a:p>
            <a:r>
              <a:rPr lang="en-IN" altLang="en-GB"/>
              <a:t>u' = u - v</a:t>
            </a:r>
            <a:endParaRPr lang="en-IN" altLang="en-GB"/>
          </a:p>
          <a:p>
            <a:endParaRPr lang="en-IN" altLang="en-GB"/>
          </a:p>
          <a:p>
            <a:r>
              <a:rPr lang="en-IN" altLang="en-GB"/>
              <a:t>However, the velocity  realized by the rest observer is</a:t>
            </a:r>
            <a:endParaRPr lang="en-IN" altLang="en-GB"/>
          </a:p>
          <a:p>
            <a:r>
              <a:rPr lang="en-IN" altLang="en-GB"/>
              <a:t>u = u' + v</a:t>
            </a:r>
            <a:endParaRPr lang="en-IN" alt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SIMPLE PENDULUM</a:t>
            </a:r>
            <a:endParaRPr lang="en-IN" altLang="en-GB"/>
          </a:p>
        </p:txBody>
      </p:sp>
      <p:sp>
        <p:nvSpPr>
          <p:cNvPr id="3" name="Text Placeholder 2"/>
          <p:cNvSpPr>
            <a:spLocks noGrp="1"/>
          </p:cNvSpPr>
          <p:nvPr>
            <p:ph type="body" idx="1"/>
          </p:nvPr>
        </p:nvSpPr>
        <p:spPr>
          <a:xfrm>
            <a:off x="457200" y="5643245"/>
            <a:ext cx="4040188" cy="838200"/>
          </a:xfrm>
        </p:spPr>
        <p:txBody>
          <a:bodyPr/>
          <a:p>
            <a:endParaRPr lang="en-GB" altLang="en-US"/>
          </a:p>
        </p:txBody>
      </p:sp>
      <p:sp>
        <p:nvSpPr>
          <p:cNvPr id="4" name="Text Placeholder 3"/>
          <p:cNvSpPr>
            <a:spLocks noGrp="1"/>
          </p:cNvSpPr>
          <p:nvPr>
            <p:ph type="body" sz="half" idx="3"/>
          </p:nvPr>
        </p:nvSpPr>
        <p:spPr>
          <a:xfrm>
            <a:off x="4645025" y="5486400"/>
            <a:ext cx="4041775" cy="838200"/>
          </a:xfrm>
        </p:spPr>
        <p:txBody>
          <a:bodyPr/>
          <a:p>
            <a:endParaRPr lang="en-GB" altLang="en-US"/>
          </a:p>
        </p:txBody>
      </p:sp>
      <p:pic>
        <p:nvPicPr>
          <p:cNvPr id="9" name="Content Placeholder 8"/>
          <p:cNvPicPr>
            <a:picLocks noChangeAspect="1"/>
          </p:cNvPicPr>
          <p:nvPr>
            <p:ph sz="quarter" idx="2"/>
          </p:nvPr>
        </p:nvPicPr>
        <p:blipFill>
          <a:blip r:embed="rId1"/>
          <a:stretch>
            <a:fillRect/>
          </a:stretch>
        </p:blipFill>
        <p:spPr>
          <a:xfrm>
            <a:off x="457200" y="1663700"/>
            <a:ext cx="3480435" cy="3822700"/>
          </a:xfrm>
          <a:prstGeom prst="rect">
            <a:avLst/>
          </a:prstGeom>
        </p:spPr>
      </p:pic>
      <p:pic>
        <p:nvPicPr>
          <p:cNvPr id="18" name="Picture 17"/>
          <p:cNvPicPr>
            <a:picLocks noChangeAspect="1"/>
          </p:cNvPicPr>
          <p:nvPr/>
        </p:nvPicPr>
        <p:blipFill>
          <a:blip r:embed="rId2"/>
          <a:stretch>
            <a:fillRect/>
          </a:stretch>
        </p:blipFill>
        <p:spPr>
          <a:xfrm>
            <a:off x="5085715" y="2466975"/>
            <a:ext cx="2371725" cy="1924050"/>
          </a:xfrm>
          <a:prstGeom prst="rect">
            <a:avLst/>
          </a:prstGeom>
        </p:spPr>
      </p:pic>
      <p:pic>
        <p:nvPicPr>
          <p:cNvPr id="22" name="Content Placeholder 13"/>
          <p:cNvPicPr>
            <a:picLocks noChangeAspect="1"/>
          </p:cNvPicPr>
          <p:nvPr>
            <p:ph sz="quarter" idx="4"/>
          </p:nvPr>
        </p:nvPicPr>
        <p:blipFill>
          <a:blip r:embed="rId2"/>
          <a:srcRect l="-82" t="1269" r="82" b="53113"/>
          <a:stretch>
            <a:fillRect/>
          </a:stretch>
        </p:blipFill>
        <p:spPr>
          <a:xfrm>
            <a:off x="4346575" y="1663700"/>
            <a:ext cx="4342765" cy="38227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SIMPLE PENDULUM</a:t>
            </a:r>
            <a:endParaRPr lang="en-IN" altLang="en-GB"/>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endParaRPr lang="en-GB" altLang="en-US"/>
          </a:p>
        </p:txBody>
      </p:sp>
      <p:sp>
        <p:nvSpPr>
          <p:cNvPr id="6" name="Content Placeholder 5"/>
          <p:cNvSpPr>
            <a:spLocks noGrp="1"/>
          </p:cNvSpPr>
          <p:nvPr>
            <p:ph sz="quarter" idx="4"/>
          </p:nvPr>
        </p:nvSpPr>
        <p:spPr/>
        <p:txBody>
          <a:bodyPr/>
          <a:p>
            <a:r>
              <a:rPr lang="en-IN" altLang="en-GB"/>
              <a:t>What should be the value of kinetic energy at the mean position?</a:t>
            </a:r>
            <a:endParaRPr lang="en-IN" altLang="en-GB"/>
          </a:p>
          <a:p>
            <a:endParaRPr lang="en-IN" altLang="en-GB"/>
          </a:p>
          <a:p>
            <a:endParaRPr lang="en-IN" altLang="en-GB"/>
          </a:p>
          <a:p>
            <a:endParaRPr lang="en-IN" altLang="en-GB"/>
          </a:p>
          <a:p>
            <a:r>
              <a:rPr lang="en-IN" altLang="en-GB"/>
              <a:t>What should be the value of potential energy at the extreme position?</a:t>
            </a:r>
            <a:endParaRPr lang="en-IN" altLang="en-GB"/>
          </a:p>
        </p:txBody>
      </p:sp>
      <p:pic>
        <p:nvPicPr>
          <p:cNvPr id="7" name="Content Placeholder 6"/>
          <p:cNvPicPr>
            <a:picLocks noChangeAspect="1"/>
          </p:cNvPicPr>
          <p:nvPr>
            <p:ph sz="quarter" idx="2"/>
          </p:nvPr>
        </p:nvPicPr>
        <p:blipFill>
          <a:blip r:embed="rId1"/>
          <a:stretch>
            <a:fillRect/>
          </a:stretch>
        </p:blipFill>
        <p:spPr>
          <a:xfrm>
            <a:off x="620395" y="1688465"/>
            <a:ext cx="3714750" cy="37706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 continued</a:t>
            </a:r>
            <a:endParaRPr lang="en-IN" altLang="en-GB"/>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endParaRPr lang="en-GB" altLang="en-US"/>
          </a:p>
        </p:txBody>
      </p:sp>
      <p:sp>
        <p:nvSpPr>
          <p:cNvPr id="5" name="Content Placeholder 4"/>
          <p:cNvSpPr>
            <a:spLocks noGrp="1"/>
          </p:cNvSpPr>
          <p:nvPr>
            <p:ph sz="quarter" idx="2"/>
          </p:nvPr>
        </p:nvSpPr>
        <p:spPr/>
        <p:txBody>
          <a:bodyPr/>
          <a:p>
            <a:r>
              <a:rPr lang="en-IN" altLang="en-GB"/>
              <a:t>At the mean position, the value of kinetic energy  is maximum. But the potential energy is zero.</a:t>
            </a:r>
            <a:endParaRPr lang="en-IN" altLang="en-GB"/>
          </a:p>
          <a:p>
            <a:endParaRPr lang="en-IN" altLang="en-GB"/>
          </a:p>
          <a:p>
            <a:endParaRPr lang="en-IN" altLang="en-GB"/>
          </a:p>
          <a:p>
            <a:r>
              <a:rPr lang="en-IN" altLang="en-GB"/>
              <a:t>V = mgh</a:t>
            </a:r>
            <a:endParaRPr lang="en-IN" altLang="en-GB"/>
          </a:p>
          <a:p>
            <a:r>
              <a:rPr lang="en-IN" altLang="en-GB"/>
              <a:t>here h = 0</a:t>
            </a:r>
            <a:endParaRPr lang="en-IN" altLang="en-GB"/>
          </a:p>
          <a:p>
            <a:r>
              <a:rPr lang="en-IN" altLang="en-GB"/>
              <a:t>V = 0</a:t>
            </a:r>
            <a:endParaRPr lang="en-IN" altLang="en-GB"/>
          </a:p>
          <a:p>
            <a:endParaRPr lang="en-IN" altLang="en-GB"/>
          </a:p>
        </p:txBody>
      </p:sp>
      <p:sp>
        <p:nvSpPr>
          <p:cNvPr id="6" name="Content Placeholder 5"/>
          <p:cNvSpPr>
            <a:spLocks noGrp="1"/>
          </p:cNvSpPr>
          <p:nvPr>
            <p:ph sz="quarter" idx="4"/>
          </p:nvPr>
        </p:nvSpPr>
        <p:spPr/>
        <p:txBody>
          <a:bodyPr/>
          <a:p>
            <a:r>
              <a:rPr lang="en-IN" altLang="en-GB"/>
              <a:t>At the extreme positions, the value of potential energy is maximum, but the kinetic energy is zero.</a:t>
            </a:r>
            <a:endParaRPr lang="en-IN" altLang="en-GB"/>
          </a:p>
          <a:p>
            <a:endParaRPr lang="en-IN" altLang="en-GB"/>
          </a:p>
          <a:p>
            <a:r>
              <a:rPr lang="en-IN" altLang="en-GB"/>
              <a:t> V = mgh</a:t>
            </a:r>
            <a:endParaRPr lang="en-IN" altLang="en-GB"/>
          </a:p>
          <a:p>
            <a:r>
              <a:rPr lang="en-IN" altLang="en-GB"/>
              <a:t>here h = maximum</a:t>
            </a:r>
            <a:endParaRPr lang="en-IN" altLang="en-GB"/>
          </a:p>
          <a:p>
            <a:r>
              <a:rPr lang="en-IN" altLang="en-GB"/>
              <a:t>V = maximum</a:t>
            </a:r>
            <a:endParaRPr lang="en-IN" alt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sz="3600"/>
              <a:t>PENDULUM CLOCK AND QUARTZ CLOCK</a:t>
            </a:r>
            <a:endParaRPr lang="en-IN" altLang="en-GB" sz="3600"/>
          </a:p>
        </p:txBody>
      </p:sp>
      <p:sp>
        <p:nvSpPr>
          <p:cNvPr id="3" name="Text Placeholder 2"/>
          <p:cNvSpPr>
            <a:spLocks noGrp="1"/>
          </p:cNvSpPr>
          <p:nvPr>
            <p:ph type="body" idx="1"/>
          </p:nvPr>
        </p:nvSpPr>
        <p:spPr>
          <a:xfrm>
            <a:off x="457200" y="5486400"/>
            <a:ext cx="7849235" cy="838200"/>
          </a:xfrm>
        </p:spPr>
        <p:txBody>
          <a:bodyPr/>
          <a:p>
            <a:r>
              <a:rPr lang="en-IN" altLang="en-GB"/>
              <a:t>Do they show correct time during the changes in the seasons?</a:t>
            </a:r>
            <a:endParaRPr lang="en-IN" altLang="en-GB"/>
          </a:p>
        </p:txBody>
      </p:sp>
      <p:pic>
        <p:nvPicPr>
          <p:cNvPr id="7" name="Content Placeholder 6"/>
          <p:cNvPicPr>
            <a:picLocks noChangeAspect="1"/>
          </p:cNvPicPr>
          <p:nvPr>
            <p:ph sz="quarter" idx="2"/>
          </p:nvPr>
        </p:nvPicPr>
        <p:blipFill>
          <a:blip r:embed="rId1"/>
          <a:stretch>
            <a:fillRect/>
          </a:stretch>
        </p:blipFill>
        <p:spPr>
          <a:xfrm>
            <a:off x="1346835" y="1208405"/>
            <a:ext cx="2261235" cy="3924300"/>
          </a:xfrm>
          <a:prstGeom prst="rect">
            <a:avLst/>
          </a:prstGeom>
        </p:spPr>
      </p:pic>
      <p:pic>
        <p:nvPicPr>
          <p:cNvPr id="8" name="Content Placeholder 7"/>
          <p:cNvPicPr>
            <a:picLocks noChangeAspect="1"/>
          </p:cNvPicPr>
          <p:nvPr>
            <p:ph sz="quarter" idx="4"/>
          </p:nvPr>
        </p:nvPicPr>
        <p:blipFill>
          <a:blip r:embed="rId2"/>
          <a:stretch>
            <a:fillRect/>
          </a:stretch>
        </p:blipFill>
        <p:spPr>
          <a:xfrm>
            <a:off x="5150485" y="1370965"/>
            <a:ext cx="3155950" cy="35985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endParaRPr lang="en-GB" altLang="en-US"/>
          </a:p>
        </p:txBody>
      </p:sp>
      <p:sp>
        <p:nvSpPr>
          <p:cNvPr id="5" name="Content Placeholder 4"/>
          <p:cNvSpPr>
            <a:spLocks noGrp="1"/>
          </p:cNvSpPr>
          <p:nvPr>
            <p:ph sz="quarter" idx="2"/>
          </p:nvPr>
        </p:nvSpPr>
        <p:spPr>
          <a:xfrm>
            <a:off x="457200" y="1517015"/>
            <a:ext cx="8229600" cy="3942080"/>
          </a:xfrm>
        </p:spPr>
        <p:txBody>
          <a:bodyPr/>
          <a:p>
            <a:r>
              <a:rPr lang="en-IN" altLang="en-GB"/>
              <a:t>The pendulum clock loses time in summer due to expansion in the length of the pendulum (goes slower). In winter due to the contraction, it gains time ( goes faster).</a:t>
            </a:r>
            <a:endParaRPr lang="en-IN" altLang="en-GB"/>
          </a:p>
          <a:p>
            <a:endParaRPr lang="en-IN" altLang="en-GB"/>
          </a:p>
          <a:p>
            <a:r>
              <a:rPr lang="en-IN" altLang="en-GB"/>
              <a:t>But quartz clock does not show any variation because the vibrations of the crystal are not affected by changes in the season.</a:t>
            </a:r>
            <a:endParaRPr lang="en-IN" alt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13765" y="607695"/>
            <a:ext cx="7944485" cy="486410"/>
          </a:xfrm>
        </p:spPr>
        <p:txBody>
          <a:bodyPr/>
          <a:p>
            <a:r>
              <a:rPr lang="en-IN" altLang="en-GB"/>
              <a:t> BALANCE WHEEL OF A WATCH</a:t>
            </a:r>
            <a:br>
              <a:rPr lang="en-IN" altLang="en-GB"/>
            </a:br>
            <a:endParaRPr lang="en-IN" altLang="en-GB"/>
          </a:p>
        </p:txBody>
      </p:sp>
      <p:sp>
        <p:nvSpPr>
          <p:cNvPr id="3" name="Text Placeholder 2"/>
          <p:cNvSpPr>
            <a:spLocks noGrp="1"/>
          </p:cNvSpPr>
          <p:nvPr>
            <p:ph type="body" idx="1"/>
          </p:nvPr>
        </p:nvSpPr>
        <p:spPr>
          <a:xfrm>
            <a:off x="457200" y="5486400"/>
            <a:ext cx="8283575" cy="838200"/>
          </a:xfrm>
        </p:spPr>
        <p:txBody>
          <a:bodyPr/>
          <a:p>
            <a:r>
              <a:rPr lang="en-IN" altLang="en-GB"/>
              <a:t>WHY INVAR STEEL IS USED IN BALANCE WHEELS OF WATCHES?</a:t>
            </a:r>
            <a:endParaRPr lang="en-IN" altLang="en-GB"/>
          </a:p>
        </p:txBody>
      </p:sp>
      <p:pic>
        <p:nvPicPr>
          <p:cNvPr id="7" name="Content Placeholder 6"/>
          <p:cNvPicPr>
            <a:picLocks noChangeAspect="1"/>
          </p:cNvPicPr>
          <p:nvPr>
            <p:ph sz="quarter" idx="2"/>
          </p:nvPr>
        </p:nvPicPr>
        <p:blipFill>
          <a:blip r:embed="rId1"/>
          <a:stretch>
            <a:fillRect/>
          </a:stretch>
        </p:blipFill>
        <p:spPr>
          <a:xfrm>
            <a:off x="1973580" y="1456690"/>
            <a:ext cx="4721860" cy="36677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 Continued</a:t>
            </a:r>
            <a:endParaRPr lang="en-IN" altLang="en-GB"/>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endParaRPr lang="en-GB" altLang="en-US"/>
          </a:p>
        </p:txBody>
      </p:sp>
      <p:sp>
        <p:nvSpPr>
          <p:cNvPr id="5" name="Content Placeholder 4"/>
          <p:cNvSpPr>
            <a:spLocks noGrp="1"/>
          </p:cNvSpPr>
          <p:nvPr>
            <p:ph sz="quarter" idx="2"/>
          </p:nvPr>
        </p:nvSpPr>
        <p:spPr>
          <a:xfrm>
            <a:off x="457200" y="1517015"/>
            <a:ext cx="8441055" cy="3942080"/>
          </a:xfrm>
        </p:spPr>
        <p:txBody>
          <a:bodyPr/>
          <a:p>
            <a:r>
              <a:rPr lang="en-IN" altLang="en-GB"/>
              <a:t>In order to show correct time in watches, the diameter of the balace wheel should not be changed with the temperature.</a:t>
            </a:r>
            <a:endParaRPr lang="en-IN" altLang="en-GB"/>
          </a:p>
          <a:p>
            <a:endParaRPr lang="en-IN" altLang="en-GB"/>
          </a:p>
          <a:p>
            <a:r>
              <a:rPr lang="en-IN" altLang="en-GB"/>
              <a:t>As the coeffient of linear expansion of invar steel is very very small, it is used to make balancing wheels. Hence, the diameter does not change with temperature. Then the watch shows the correct time irrespective of seasons.</a:t>
            </a:r>
            <a:endParaRPr lang="en-IN" alt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EXPLOSION OF SODA BOTTLE</a:t>
            </a:r>
            <a:endParaRPr lang="en-IN" altLang="en-GB"/>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endParaRPr lang="en-GB" altLang="en-US"/>
          </a:p>
        </p:txBody>
      </p:sp>
      <p:sp>
        <p:nvSpPr>
          <p:cNvPr id="6" name="Content Placeholder 5"/>
          <p:cNvSpPr>
            <a:spLocks noGrp="1"/>
          </p:cNvSpPr>
          <p:nvPr>
            <p:ph sz="quarter" idx="4"/>
          </p:nvPr>
        </p:nvSpPr>
        <p:spPr>
          <a:xfrm>
            <a:off x="4645025" y="1958340"/>
            <a:ext cx="4041775" cy="3500755"/>
          </a:xfrm>
        </p:spPr>
        <p:txBody>
          <a:bodyPr/>
          <a:p>
            <a:r>
              <a:rPr lang="en-IN" altLang="en-GB"/>
              <a:t>During summer, the pressure of the gas inside the soda bottle increases enormously due to a rise in temperature, and hence the bottle explodes.</a:t>
            </a:r>
            <a:endParaRPr lang="en-IN" altLang="en-GB"/>
          </a:p>
        </p:txBody>
      </p:sp>
      <p:pic>
        <p:nvPicPr>
          <p:cNvPr id="7" name="Content Placeholder 6"/>
          <p:cNvPicPr>
            <a:picLocks noChangeAspect="1"/>
          </p:cNvPicPr>
          <p:nvPr>
            <p:ph sz="quarter" idx="2"/>
          </p:nvPr>
        </p:nvPicPr>
        <p:blipFill>
          <a:blip r:embed="rId1"/>
          <a:stretch>
            <a:fillRect/>
          </a:stretch>
        </p:blipFill>
        <p:spPr>
          <a:xfrm>
            <a:off x="477520" y="1867535"/>
            <a:ext cx="3441700" cy="3441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704850"/>
            <a:ext cx="8229600" cy="742950"/>
          </a:xfrm>
        </p:spPr>
        <p:txBody>
          <a:bodyPr vert="horz" wrap="square" lIns="45720" tIns="45720" rIns="45720" bIns="45720" numCol="1"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altLang="en-US" sz="4600" b="0" i="0" u="none" strike="noStrike" kern="1200" cap="none" spc="0" normalizeH="0" baseline="0" noProof="0" dirty="0">
                <a:ln>
                  <a:noFill/>
                </a:ln>
                <a:solidFill>
                  <a:srgbClr val="FF0000"/>
                </a:solidFill>
                <a:effectLst/>
                <a:uLnTx/>
                <a:uFillTx/>
                <a:latin typeface="+mj-lt"/>
                <a:ea typeface="+mj-ea"/>
                <a:cs typeface="+mj-cs"/>
              </a:rPr>
              <a:t>WHAT IS PHYSICS?</a:t>
            </a:r>
            <a:endParaRPr kumimoji="0" lang="en-IN" altLang="en-US" sz="4600" b="0" i="0" u="none" strike="noStrike" kern="1200" cap="none" spc="0" normalizeH="0" baseline="0" noProof="0" dirty="0">
              <a:ln>
                <a:noFill/>
              </a:ln>
              <a:solidFill>
                <a:srgbClr val="FF0000"/>
              </a:solidFill>
              <a:effectLst/>
              <a:uLnTx/>
              <a:uFillTx/>
              <a:latin typeface="+mj-lt"/>
              <a:ea typeface="+mj-ea"/>
              <a:cs typeface="+mj-cs"/>
            </a:endParaRPr>
          </a:p>
        </p:txBody>
      </p:sp>
      <p:sp>
        <p:nvSpPr>
          <p:cNvPr id="9219" name="Content Placeholder 2"/>
          <p:cNvSpPr>
            <a:spLocks noGrp="1"/>
          </p:cNvSpPr>
          <p:nvPr>
            <p:ph idx="1"/>
          </p:nvPr>
        </p:nvSpPr>
        <p:spPr>
          <a:xfrm>
            <a:off x="457200" y="1447800"/>
            <a:ext cx="8229600" cy="4876800"/>
          </a:xfrm>
        </p:spPr>
        <p:txBody>
          <a:bodyPr vert="horz" wrap="square" lIns="91440" tIns="45720" rIns="91440" bIns="45720" anchor="t"/>
          <a:p>
            <a:pPr eaLnBrk="1" hangingPunct="1"/>
            <a:r>
              <a:rPr lang="en-IN" sz="3200" dirty="0">
                <a:latin typeface="Times New Roman" panose="02020603050405020304" pitchFamily="18" charset="0"/>
                <a:ea typeface="Times New Roman" panose="02020603050405020304" pitchFamily="18" charset="0"/>
              </a:rPr>
              <a:t>Physic is a branch of knowledge dealing with the inanimate world and its natural phenomena.</a:t>
            </a:r>
            <a:endParaRPr lang="en-IN" sz="3200" dirty="0">
              <a:latin typeface="Times New Roman" panose="02020603050405020304" pitchFamily="18" charset="0"/>
              <a:ea typeface="Times New Roman" panose="02020603050405020304" pitchFamily="18" charset="0"/>
            </a:endParaRPr>
          </a:p>
          <a:p>
            <a:pPr eaLnBrk="1" hangingPunct="1"/>
            <a:endParaRPr lang="en-IN" sz="3200" dirty="0">
              <a:latin typeface="Times New Roman" panose="02020603050405020304" pitchFamily="18" charset="0"/>
              <a:ea typeface="Times New Roman" panose="02020603050405020304" pitchFamily="18" charset="0"/>
            </a:endParaRPr>
          </a:p>
          <a:p>
            <a:pPr eaLnBrk="1" hangingPunct="1"/>
            <a:endParaRPr lang="en-IN" sz="3200" dirty="0">
              <a:latin typeface="Times New Roman" panose="02020603050405020304" pitchFamily="18" charset="0"/>
              <a:ea typeface="Times New Roman" panose="02020603050405020304" pitchFamily="18" charset="0"/>
            </a:endParaRPr>
          </a:p>
          <a:p>
            <a:pPr eaLnBrk="1" hangingPunct="1"/>
            <a:r>
              <a:rPr lang="en-IN" sz="3200" dirty="0">
                <a:latin typeface="Times New Roman" panose="02020603050405020304" pitchFamily="18" charset="0"/>
                <a:ea typeface="Times New Roman" panose="02020603050405020304" pitchFamily="18" charset="0"/>
              </a:rPr>
              <a:t>A branch of Science which deals with the study of properties of matter in all its states and energy in all its forms.</a:t>
            </a:r>
            <a:endParaRPr lang="en-IN" sz="3200" dirty="0">
              <a:latin typeface="Times New Roman" panose="02020603050405020304" pitchFamily="18" charset="0"/>
              <a:ea typeface="Times New Roman" panose="02020603050405020304" pitchFamily="18" charset="0"/>
            </a:endParaRPr>
          </a:p>
        </p:txBody>
      </p:sp>
      <p:sp>
        <p:nvSpPr>
          <p:cNvPr id="9220" name="AutoShape 2"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9221" name="AutoShape 4"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9222" name="AutoShape 6"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9223" name="AutoShape 8" descr="Image result for natarajar images"/>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9224" name="AutoShape 10" descr="Image result for natarajar images"/>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9225" name="AutoShape 12" descr="Thillai Nataraja Wallpapers - Chidambaram Natarajar, HD Wallpaper Download #778755"/>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9226" name="AutoShape 14" descr="C:\Users\NICE\Desktop\download.webp"/>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
        <p:nvSpPr>
          <p:cNvPr id="9227" name="AutoShape 16" descr="Image result for natarajar images"/>
          <p:cNvSpPr>
            <a:spLocks noChangeAspect="1"/>
          </p:cNvSpPr>
          <p:nvPr/>
        </p:nvSpPr>
        <p:spPr>
          <a:xfrm>
            <a:off x="155575" y="-144462"/>
            <a:ext cx="304800" cy="304800"/>
          </a:xfrm>
          <a:prstGeom prst="rect">
            <a:avLst/>
          </a:prstGeom>
          <a:noFill/>
          <a:ln w="9525">
            <a:noFill/>
          </a:ln>
        </p:spPr>
        <p:txBody>
          <a:bodyPr/>
          <a:p>
            <a:endParaRPr dirty="0">
              <a:latin typeface="Arial" panose="020B0604020202020204" pitchFamily="34" charset="0"/>
            </a:endParaRPr>
          </a:p>
        </p:txBody>
      </p:sp>
    </p:spTree>
  </p:cSld>
  <p:clrMapOvr>
    <a:masterClrMapping/>
  </p:clrMapOvr>
  <p:transition spd="med">
    <p:wipe dir="d"/>
    <p:sndAc>
      <p:stSnd>
        <p:snd r:embed="rId1"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EXPANSION OF SOLIDS</a:t>
            </a:r>
            <a:endParaRPr lang="en-IN" altLang="en-GB"/>
          </a:p>
        </p:txBody>
      </p:sp>
      <p:sp>
        <p:nvSpPr>
          <p:cNvPr id="6" name="Content Placeholder 5"/>
          <p:cNvSpPr>
            <a:spLocks noGrp="1"/>
          </p:cNvSpPr>
          <p:nvPr>
            <p:ph sz="quarter" idx="4"/>
          </p:nvPr>
        </p:nvSpPr>
        <p:spPr>
          <a:xfrm>
            <a:off x="4645025" y="1517015"/>
            <a:ext cx="4127500" cy="5113020"/>
          </a:xfrm>
        </p:spPr>
        <p:txBody>
          <a:bodyPr/>
          <a:p>
            <a:r>
              <a:rPr lang="en-IN" altLang="en-GB" sz="2000">
                <a:solidFill>
                  <a:srgbClr val="FF0000"/>
                </a:solidFill>
              </a:rPr>
              <a:t>WHY DOES A THICK GLASS TUMBLER CRACK ON POURING HOT WATER? </a:t>
            </a:r>
            <a:endParaRPr lang="en-IN" altLang="en-GB" sz="2000"/>
          </a:p>
          <a:p>
            <a:endParaRPr lang="en-IN" altLang="en-GB" sz="2000"/>
          </a:p>
          <a:p>
            <a:r>
              <a:rPr lang="en-IN" altLang="en-GB"/>
              <a:t>When hot water is poured, the inner surface is heated and expanded. As a bad conductor, and as it is thick, the outer surface of the glass is cold.  There is an unequal expansion of the inner and outer surface and so it cracks.</a:t>
            </a:r>
            <a:endParaRPr lang="en-IN" altLang="en-GB"/>
          </a:p>
        </p:txBody>
      </p:sp>
      <p:pic>
        <p:nvPicPr>
          <p:cNvPr id="7" name="Content Placeholder 6"/>
          <p:cNvPicPr>
            <a:picLocks noChangeAspect="1"/>
          </p:cNvPicPr>
          <p:nvPr>
            <p:ph sz="quarter" idx="2"/>
          </p:nvPr>
        </p:nvPicPr>
        <p:blipFill>
          <a:blip r:embed="rId1"/>
          <a:stretch>
            <a:fillRect/>
          </a:stretch>
        </p:blipFill>
        <p:spPr>
          <a:xfrm>
            <a:off x="102235" y="1894840"/>
            <a:ext cx="4542790" cy="3800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457200" y="4986020"/>
            <a:ext cx="8383270" cy="1595120"/>
          </a:xfrm>
        </p:spPr>
        <p:txBody>
          <a:bodyPr/>
          <a:p>
            <a:r>
              <a:rPr lang="en-IN" altLang="en-GB"/>
              <a:t>During transport, the glassware may be damaged due to impulses acting on it. When it is wrapped with straw, the impulse time is increased decreasing the force experienced. This safeguards the glass against damage.</a:t>
            </a:r>
            <a:endParaRPr lang="en-IN" altLang="en-GB"/>
          </a:p>
        </p:txBody>
      </p:sp>
      <p:pic>
        <p:nvPicPr>
          <p:cNvPr id="7" name="Content Placeholder 6"/>
          <p:cNvPicPr>
            <a:picLocks noChangeAspect="1"/>
          </p:cNvPicPr>
          <p:nvPr>
            <p:ph sz="quarter" idx="2"/>
          </p:nvPr>
        </p:nvPicPr>
        <p:blipFill>
          <a:blip r:embed="rId1"/>
          <a:stretch>
            <a:fillRect/>
          </a:stretch>
        </p:blipFill>
        <p:spPr>
          <a:xfrm>
            <a:off x="800100" y="1541145"/>
            <a:ext cx="4769485" cy="3176905"/>
          </a:xfrm>
          <a:prstGeom prst="rect">
            <a:avLst/>
          </a:prstGeom>
        </p:spPr>
      </p:pic>
      <p:sp>
        <p:nvSpPr>
          <p:cNvPr id="8" name="Title 7"/>
          <p:cNvSpPr/>
          <p:nvPr>
            <p:ph type="title"/>
          </p:nvPr>
        </p:nvSpPr>
        <p:spPr>
          <a:xfrm>
            <a:off x="356870" y="287655"/>
            <a:ext cx="8229600" cy="1143000"/>
          </a:xfrm>
        </p:spPr>
        <p:txBody>
          <a:bodyPr/>
          <a:p>
            <a:r>
              <a:rPr lang="en-IN" altLang="en-GB"/>
              <a:t>  </a:t>
            </a:r>
            <a:r>
              <a:rPr lang="en-IN" altLang="en-GB" sz="2800">
                <a:solidFill>
                  <a:srgbClr val="FF0000"/>
                </a:solidFill>
              </a:rPr>
              <a:t>WHY DOES THE GLASSWARE BE WRAPPED IN                  STRAW WHILE PACKING?</a:t>
            </a:r>
            <a:endParaRPr lang="en-IN" altLang="en-GB" sz="2800">
              <a:solidFill>
                <a:srgbClr val="FF0000"/>
              </a:solidFill>
            </a:endParaRPr>
          </a:p>
        </p:txBody>
      </p:sp>
      <p:pic>
        <p:nvPicPr>
          <p:cNvPr id="9" name="Picture 8"/>
          <p:cNvPicPr>
            <a:picLocks noChangeAspect="1"/>
          </p:cNvPicPr>
          <p:nvPr/>
        </p:nvPicPr>
        <p:blipFill>
          <a:blip r:embed="rId2"/>
          <a:stretch>
            <a:fillRect/>
          </a:stretch>
        </p:blipFill>
        <p:spPr>
          <a:xfrm>
            <a:off x="5923915" y="1833880"/>
            <a:ext cx="2466975" cy="18478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sz="3200">
                <a:solidFill>
                  <a:srgbClr val="FF0000"/>
                </a:solidFill>
              </a:rPr>
              <a:t>Why will a sheet of paper fall slower tha</a:t>
            </a:r>
            <a:r>
              <a:rPr lang="en-IN" altLang="en-GB" sz="3200">
                <a:solidFill>
                  <a:srgbClr val="FF0000"/>
                </a:solidFill>
              </a:rPr>
              <a:t>n</a:t>
            </a:r>
            <a:r>
              <a:rPr lang="en-GB" altLang="en-US" sz="3200">
                <a:solidFill>
                  <a:srgbClr val="FF0000"/>
                </a:solidFill>
              </a:rPr>
              <a:t> one that is crumpled into a ball?</a:t>
            </a:r>
            <a:endParaRPr lang="en-GB" altLang="en-US" sz="3200">
              <a:solidFill>
                <a:srgbClr val="FF0000"/>
              </a:solidFill>
            </a:endParaRPr>
          </a:p>
        </p:txBody>
      </p:sp>
      <p:sp>
        <p:nvSpPr>
          <p:cNvPr id="3" name="Text Placeholder 2"/>
          <p:cNvSpPr>
            <a:spLocks noGrp="1"/>
          </p:cNvSpPr>
          <p:nvPr>
            <p:ph type="body" idx="1"/>
          </p:nvPr>
        </p:nvSpPr>
        <p:spPr>
          <a:xfrm>
            <a:off x="557530" y="4844415"/>
            <a:ext cx="8369935" cy="1651635"/>
          </a:xfrm>
        </p:spPr>
        <p:txBody>
          <a:bodyPr/>
          <a:p>
            <a:r>
              <a:rPr lang="en-IN" altLang="en-GB"/>
              <a:t>The surface area of the sheet is more than that of its crumpled form. Therefore, the paper sheet takes more time to reach the ground. Whereas, its crumpled form reaches quickly.</a:t>
            </a:r>
            <a:endParaRPr lang="en-IN" altLang="en-GB"/>
          </a:p>
        </p:txBody>
      </p:sp>
      <p:pic>
        <p:nvPicPr>
          <p:cNvPr id="7" name="Content Placeholder 6"/>
          <p:cNvPicPr>
            <a:picLocks noChangeAspect="1"/>
          </p:cNvPicPr>
          <p:nvPr>
            <p:ph sz="quarter" idx="2"/>
          </p:nvPr>
        </p:nvPicPr>
        <p:blipFill>
          <a:blip r:embed="rId1"/>
          <a:stretch>
            <a:fillRect/>
          </a:stretch>
        </p:blipFill>
        <p:spPr>
          <a:xfrm>
            <a:off x="1287145" y="1854200"/>
            <a:ext cx="2734310" cy="2209800"/>
          </a:xfrm>
          <a:prstGeom prst="rect">
            <a:avLst/>
          </a:prstGeom>
        </p:spPr>
      </p:pic>
      <p:pic>
        <p:nvPicPr>
          <p:cNvPr id="8" name="Content Placeholder 7"/>
          <p:cNvPicPr>
            <a:picLocks noChangeAspect="1"/>
          </p:cNvPicPr>
          <p:nvPr>
            <p:ph sz="quarter" idx="4"/>
          </p:nvPr>
        </p:nvPicPr>
        <p:blipFill>
          <a:blip r:embed="rId2"/>
          <a:stretch>
            <a:fillRect/>
          </a:stretch>
        </p:blipFill>
        <p:spPr>
          <a:xfrm>
            <a:off x="5232400" y="1968500"/>
            <a:ext cx="2266315" cy="2095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sz="4000">
                <a:solidFill>
                  <a:srgbClr val="FF0000"/>
                </a:solidFill>
              </a:rPr>
              <a:t>Why do roofs come off in hurricanes?</a:t>
            </a:r>
            <a:endParaRPr lang="en-IN" altLang="en-GB" sz="4000">
              <a:solidFill>
                <a:srgbClr val="FF0000"/>
              </a:solidFill>
            </a:endParaRPr>
          </a:p>
        </p:txBody>
      </p:sp>
      <p:sp>
        <p:nvSpPr>
          <p:cNvPr id="3" name="Text Placeholder 2"/>
          <p:cNvSpPr>
            <a:spLocks noGrp="1"/>
          </p:cNvSpPr>
          <p:nvPr>
            <p:ph type="body" idx="1"/>
          </p:nvPr>
        </p:nvSpPr>
        <p:spPr>
          <a:xfrm>
            <a:off x="457200" y="5472430"/>
            <a:ext cx="8229600" cy="838200"/>
          </a:xfrm>
        </p:spPr>
        <p:txBody>
          <a:bodyPr/>
          <a:p>
            <a:r>
              <a:rPr lang="en-IN" altLang="en-GB"/>
              <a:t>             APPLICATION OF BERNOULLI'S THEOREM</a:t>
            </a:r>
            <a:endParaRPr lang="en-IN" altLang="en-GB"/>
          </a:p>
        </p:txBody>
      </p:sp>
      <p:pic>
        <p:nvPicPr>
          <p:cNvPr id="7" name="Content Placeholder 6"/>
          <p:cNvPicPr>
            <a:picLocks noChangeAspect="1"/>
          </p:cNvPicPr>
          <p:nvPr>
            <p:ph sz="quarter" idx="2"/>
          </p:nvPr>
        </p:nvPicPr>
        <p:blipFill>
          <a:blip r:embed="rId1"/>
          <a:stretch>
            <a:fillRect/>
          </a:stretch>
        </p:blipFill>
        <p:spPr>
          <a:xfrm>
            <a:off x="664845" y="1416050"/>
            <a:ext cx="7814310" cy="38582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sz="3200">
                <a:solidFill>
                  <a:srgbClr val="FF0000"/>
                </a:solidFill>
              </a:rPr>
              <a:t>Why do raindrops fall with small velocities though they are falling from larger heights?</a:t>
            </a:r>
            <a:endParaRPr lang="en-IN" altLang="en-GB" sz="3200">
              <a:solidFill>
                <a:srgbClr val="FF0000"/>
              </a:solidFill>
            </a:endParaRPr>
          </a:p>
        </p:txBody>
      </p:sp>
      <p:sp>
        <p:nvSpPr>
          <p:cNvPr id="3" name="Text Placeholder 2"/>
          <p:cNvSpPr>
            <a:spLocks noGrp="1"/>
          </p:cNvSpPr>
          <p:nvPr>
            <p:ph type="body" idx="1"/>
          </p:nvPr>
        </p:nvSpPr>
        <p:spPr/>
        <p:txBody>
          <a:bodyPr/>
          <a:p>
            <a:r>
              <a:rPr lang="en-IN" altLang="en-GB"/>
              <a:t>FALLING RAINDROPS</a:t>
            </a:r>
            <a:endParaRPr lang="en-IN" altLang="en-GB"/>
          </a:p>
        </p:txBody>
      </p:sp>
      <p:sp>
        <p:nvSpPr>
          <p:cNvPr id="6" name="Content Placeholder 5"/>
          <p:cNvSpPr>
            <a:spLocks noGrp="1"/>
          </p:cNvSpPr>
          <p:nvPr>
            <p:ph sz="quarter" idx="4"/>
          </p:nvPr>
        </p:nvSpPr>
        <p:spPr>
          <a:xfrm>
            <a:off x="4815840" y="1905635"/>
            <a:ext cx="3870960" cy="4418965"/>
          </a:xfrm>
        </p:spPr>
        <p:txBody>
          <a:bodyPr/>
          <a:p>
            <a:r>
              <a:rPr lang="en-IN" altLang="en-GB"/>
              <a:t>AS THE RAINDROP FALLS, ITS VELOCITY INCREASES. AT A PARTICULAR HEIGHT, THE VISCOUS DRAG OF AIR BALANCES ITS WEIGHT. SO IT MOVES WITH A PARTICULAR VELOCITY CALLED TERMINAL VELOCITY.</a:t>
            </a:r>
            <a:endParaRPr lang="en-IN" altLang="en-GB"/>
          </a:p>
        </p:txBody>
      </p:sp>
      <p:pic>
        <p:nvPicPr>
          <p:cNvPr id="7" name="Content Placeholder 6"/>
          <p:cNvPicPr>
            <a:picLocks noChangeAspect="1"/>
          </p:cNvPicPr>
          <p:nvPr>
            <p:ph sz="quarter" idx="2"/>
          </p:nvPr>
        </p:nvPicPr>
        <p:blipFill>
          <a:blip r:embed="rId1"/>
          <a:stretch>
            <a:fillRect/>
          </a:stretch>
        </p:blipFill>
        <p:spPr>
          <a:xfrm>
            <a:off x="534670" y="1905635"/>
            <a:ext cx="3963035" cy="31908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sz="2800">
                <a:solidFill>
                  <a:srgbClr val="FF0000"/>
                </a:solidFill>
              </a:rPr>
              <a:t>WHY DOES A RAINDROP GET A SPHERICAL SHAPE?</a:t>
            </a:r>
            <a:endParaRPr lang="en-IN" altLang="en-GB" sz="2800">
              <a:solidFill>
                <a:srgbClr val="FF0000"/>
              </a:solidFill>
            </a:endParaRPr>
          </a:p>
        </p:txBody>
      </p:sp>
      <p:sp>
        <p:nvSpPr>
          <p:cNvPr id="5" name="Content Placeholder 4"/>
          <p:cNvSpPr>
            <a:spLocks noGrp="1"/>
          </p:cNvSpPr>
          <p:nvPr>
            <p:ph sz="quarter" idx="2"/>
          </p:nvPr>
        </p:nvSpPr>
        <p:spPr>
          <a:xfrm>
            <a:off x="457200" y="1517015"/>
            <a:ext cx="8484235" cy="5170805"/>
          </a:xfrm>
        </p:spPr>
        <p:txBody>
          <a:bodyPr/>
          <a:p>
            <a:r>
              <a:rPr lang="en-IN" altLang="en-GB" sz="2000"/>
              <a:t>DUE TO THE SURFACE TENSION,  A RAINDROP IS SPHERICAL IN SHAPE. FOR A GIVEN VOLUME, THE SPHERE HAS A MINIMUM SURFACE AREA. SO THE RAIN DROP IS SPHERICAL IN SHAPE.</a:t>
            </a:r>
            <a:endParaRPr lang="en-IN" altLang="en-GB" sz="2000"/>
          </a:p>
          <a:p>
            <a:endParaRPr lang="en-IN" altLang="en-GB"/>
          </a:p>
          <a:p>
            <a:r>
              <a:rPr lang="en-IN" altLang="en-GB">
                <a:solidFill>
                  <a:srgbClr val="FF0000"/>
                </a:solidFill>
              </a:rPr>
              <a:t>A SMALL AMOUNT OF MERCURY TAKES SPHERICAL SHAPE BUT A LARGE AMOUNT OF MERCURY IS FLAT. WHY?</a:t>
            </a:r>
            <a:endParaRPr lang="en-IN" altLang="en-GB" sz="2800">
              <a:solidFill>
                <a:srgbClr val="FF0000"/>
              </a:solidFill>
            </a:endParaRPr>
          </a:p>
          <a:p>
            <a:r>
              <a:rPr lang="en-IN" altLang="en-GB" sz="2000">
                <a:solidFill>
                  <a:schemeClr val="tx1"/>
                </a:solidFill>
              </a:rPr>
              <a:t>DUE TO SURFACE TENSION, A SMALL AMOUNT TAKES THE SPHERICAL SHAPE. HERE THE COHESIVE FORCES PREDOMINATES. IN THE CASE OF A LARGE AMOUNT OF MERCURY IT LOOKES FLAT DUE TO THE GRAVITATIONAL FORCE. HERE THE GRAVITATIONAL FORCE PREDOMINATES.</a:t>
            </a:r>
            <a:endParaRPr lang="en-IN" altLang="en-GB" sz="200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2700"/>
            <a:ext cx="8229600" cy="1143000"/>
          </a:xfrm>
        </p:spPr>
        <p:txBody>
          <a:bodyPr/>
          <a:p>
            <a:r>
              <a:rPr lang="en-IN" altLang="en-GB" sz="3600"/>
              <a:t>   </a:t>
            </a:r>
            <a:r>
              <a:rPr lang="en-IN" altLang="en-GB" sz="3600">
                <a:solidFill>
                  <a:srgbClr val="FF0000"/>
                </a:solidFill>
              </a:rPr>
              <a:t>SURFACE TENSION AND SURFACTANT</a:t>
            </a:r>
            <a:endParaRPr lang="en-IN" altLang="en-GB" sz="3600">
              <a:solidFill>
                <a:srgbClr val="FF0000"/>
              </a:solidFill>
            </a:endParaRPr>
          </a:p>
        </p:txBody>
      </p:sp>
      <p:sp>
        <p:nvSpPr>
          <p:cNvPr id="3" name="Text Placeholder 2"/>
          <p:cNvSpPr>
            <a:spLocks noGrp="1"/>
          </p:cNvSpPr>
          <p:nvPr>
            <p:ph type="body" idx="1"/>
          </p:nvPr>
        </p:nvSpPr>
        <p:spPr>
          <a:xfrm>
            <a:off x="457200" y="5615305"/>
            <a:ext cx="8397240" cy="1123950"/>
          </a:xfrm>
        </p:spPr>
        <p:txBody>
          <a:bodyPr/>
          <a:p>
            <a:r>
              <a:rPr lang="en-IN" altLang="en-GB"/>
              <a:t>A SUBSTANCE WHICH REDUCES THE SURFACE TENSION OF LIQUIDS IS CALLED A SURFACTANT.</a:t>
            </a:r>
            <a:endParaRPr lang="en-IN" altLang="en-GB"/>
          </a:p>
        </p:txBody>
      </p:sp>
      <p:pic>
        <p:nvPicPr>
          <p:cNvPr id="7" name="Content Placeholder 6"/>
          <p:cNvPicPr>
            <a:picLocks noChangeAspect="1"/>
          </p:cNvPicPr>
          <p:nvPr>
            <p:ph sz="quarter" idx="2"/>
          </p:nvPr>
        </p:nvPicPr>
        <p:blipFill>
          <a:blip r:embed="rId1"/>
          <a:stretch>
            <a:fillRect/>
          </a:stretch>
        </p:blipFill>
        <p:spPr>
          <a:xfrm>
            <a:off x="171450" y="1236345"/>
            <a:ext cx="4030345" cy="4137025"/>
          </a:xfrm>
          <a:prstGeom prst="rect">
            <a:avLst/>
          </a:prstGeom>
        </p:spPr>
      </p:pic>
      <p:pic>
        <p:nvPicPr>
          <p:cNvPr id="8" name="Content Placeholder 7"/>
          <p:cNvPicPr>
            <a:picLocks noChangeAspect="1"/>
          </p:cNvPicPr>
          <p:nvPr>
            <p:ph sz="quarter" idx="4"/>
          </p:nvPr>
        </p:nvPicPr>
        <p:blipFill>
          <a:blip r:embed="rId2"/>
          <a:stretch>
            <a:fillRect/>
          </a:stretch>
        </p:blipFill>
        <p:spPr>
          <a:xfrm>
            <a:off x="4497705" y="1236980"/>
            <a:ext cx="3927475" cy="41363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a:solidFill>
                  <a:srgbClr val="FF0000"/>
                </a:solidFill>
              </a:rPr>
              <a:t>SURF EXCEL - A SURFACTANT</a:t>
            </a:r>
            <a:endParaRPr lang="en-IN" altLang="en-GB">
              <a:solidFill>
                <a:srgbClr val="FF0000"/>
              </a:solidFill>
            </a:endParaRPr>
          </a:p>
        </p:txBody>
      </p:sp>
      <p:sp>
        <p:nvSpPr>
          <p:cNvPr id="4" name="Text Placeholder 3"/>
          <p:cNvSpPr>
            <a:spLocks noGrp="1"/>
          </p:cNvSpPr>
          <p:nvPr>
            <p:ph type="body" sz="half" idx="3"/>
          </p:nvPr>
        </p:nvSpPr>
        <p:spPr>
          <a:xfrm>
            <a:off x="457835" y="5486400"/>
            <a:ext cx="8228965" cy="838200"/>
          </a:xfrm>
        </p:spPr>
        <p:txBody>
          <a:bodyPr/>
          <a:p>
            <a:r>
              <a:rPr lang="en-IN" altLang="en-GB"/>
              <a:t>SURF EXCEL POWDER REDUCES THE ST OF WATER. THEREFORE, THE DIRTY CLOTH IS WASHED.</a:t>
            </a:r>
            <a:endParaRPr lang="en-IN" altLang="en-GB"/>
          </a:p>
        </p:txBody>
      </p:sp>
      <p:pic>
        <p:nvPicPr>
          <p:cNvPr id="7" name="Content Placeholder 6"/>
          <p:cNvPicPr>
            <a:picLocks noChangeAspect="1"/>
          </p:cNvPicPr>
          <p:nvPr>
            <p:ph sz="quarter" idx="2"/>
          </p:nvPr>
        </p:nvPicPr>
        <p:blipFill>
          <a:blip r:embed="rId1"/>
          <a:stretch>
            <a:fillRect/>
          </a:stretch>
        </p:blipFill>
        <p:spPr>
          <a:xfrm>
            <a:off x="620395" y="1703070"/>
            <a:ext cx="2927985" cy="3342005"/>
          </a:xfrm>
          <a:prstGeom prst="rect">
            <a:avLst/>
          </a:prstGeom>
        </p:spPr>
      </p:pic>
      <p:pic>
        <p:nvPicPr>
          <p:cNvPr id="8" name="Content Placeholder 7"/>
          <p:cNvPicPr>
            <a:picLocks noChangeAspect="1"/>
          </p:cNvPicPr>
          <p:nvPr>
            <p:ph sz="quarter" idx="4"/>
          </p:nvPr>
        </p:nvPicPr>
        <p:blipFill>
          <a:blip r:embed="rId2"/>
          <a:stretch>
            <a:fillRect/>
          </a:stretch>
        </p:blipFill>
        <p:spPr>
          <a:xfrm>
            <a:off x="4897755" y="1703705"/>
            <a:ext cx="3536950" cy="33413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8600" y="187325"/>
            <a:ext cx="8229600" cy="1143000"/>
          </a:xfrm>
        </p:spPr>
        <p:txBody>
          <a:bodyPr/>
          <a:p>
            <a:r>
              <a:rPr lang="en-IN" altLang="en-GB" sz="2800">
                <a:solidFill>
                  <a:srgbClr val="FF0000"/>
                </a:solidFill>
              </a:rPr>
              <a:t>WHY HOT WATER WITH DETERGENT IS PREFERED IN WASHING THE MORE DIRTY CLOTHES?</a:t>
            </a:r>
            <a:endParaRPr lang="en-IN" altLang="en-GB" sz="2800">
              <a:solidFill>
                <a:srgbClr val="FF0000"/>
              </a:solidFill>
            </a:endParaRPr>
          </a:p>
        </p:txBody>
      </p:sp>
      <p:sp>
        <p:nvSpPr>
          <p:cNvPr id="3" name="Text Placeholder 2"/>
          <p:cNvSpPr>
            <a:spLocks noGrp="1"/>
          </p:cNvSpPr>
          <p:nvPr>
            <p:ph type="body" idx="1"/>
          </p:nvPr>
        </p:nvSpPr>
        <p:spPr>
          <a:xfrm>
            <a:off x="2985770" y="5459095"/>
            <a:ext cx="4398010" cy="851535"/>
          </a:xfrm>
        </p:spPr>
        <p:txBody>
          <a:bodyPr/>
          <a:p>
            <a:r>
              <a:rPr lang="en-IN" altLang="en-GB"/>
              <a:t>YARN MEANS THREAD</a:t>
            </a:r>
            <a:endParaRPr lang="en-IN" altLang="en-GB"/>
          </a:p>
        </p:txBody>
      </p:sp>
      <p:sp>
        <p:nvSpPr>
          <p:cNvPr id="5" name="Content Placeholder 4"/>
          <p:cNvSpPr>
            <a:spLocks noGrp="1"/>
          </p:cNvSpPr>
          <p:nvPr>
            <p:ph sz="quarter" idx="2"/>
          </p:nvPr>
        </p:nvSpPr>
        <p:spPr>
          <a:xfrm>
            <a:off x="457200" y="1517015"/>
            <a:ext cx="8569325" cy="3942080"/>
          </a:xfrm>
        </p:spPr>
        <p:txBody>
          <a:bodyPr/>
          <a:p>
            <a:pPr>
              <a:lnSpc>
                <a:spcPct val="150000"/>
              </a:lnSpc>
            </a:pPr>
            <a:r>
              <a:rPr lang="en-IN" altLang="en-GB"/>
              <a:t>THE ST DECREASES ON HEATING. SO THERE EXISTS CAPILLARY RISE EVEN THROUGH THE FINE SPACE BETWEEN THE YARN OF THE CLOTHES, AND THE DETERGENT RELEASES THE DIRTY FROM THE YARN AND CLEANS. IF THE ST IS NORMAL NO CAPILL ARITY IS OBSERVED EVEN IN FINE CAPILLARIES.</a:t>
            </a:r>
            <a:endParaRPr lang="en-IN" alt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sz="3600">
                <a:solidFill>
                  <a:srgbClr val="FF0000"/>
                </a:solidFill>
              </a:rPr>
              <a:t>ALVEOLI AND SURFACE TENSION</a:t>
            </a:r>
            <a:endParaRPr lang="en-IN" altLang="en-GB" sz="3600">
              <a:solidFill>
                <a:srgbClr val="FF0000"/>
              </a:solidFill>
            </a:endParaRPr>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a:xfrm>
            <a:off x="4645025" y="5786755"/>
            <a:ext cx="4041775" cy="838200"/>
          </a:xfrm>
        </p:spPr>
        <p:txBody>
          <a:bodyPr/>
          <a:p>
            <a:endParaRPr lang="en-GB" altLang="en-US"/>
          </a:p>
        </p:txBody>
      </p:sp>
      <p:pic>
        <p:nvPicPr>
          <p:cNvPr id="7" name="Content Placeholder 6"/>
          <p:cNvPicPr>
            <a:picLocks noChangeAspect="1"/>
          </p:cNvPicPr>
          <p:nvPr>
            <p:ph sz="quarter" idx="2"/>
          </p:nvPr>
        </p:nvPicPr>
        <p:blipFill>
          <a:blip r:embed="rId1"/>
          <a:stretch>
            <a:fillRect/>
          </a:stretch>
        </p:blipFill>
        <p:spPr>
          <a:xfrm>
            <a:off x="20955" y="1416050"/>
            <a:ext cx="9102090" cy="53644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sym typeface="+mn-ea"/>
              </a:rPr>
              <a:t>     </a:t>
            </a:r>
            <a:r>
              <a:rPr lang="en-IN" altLang="en-GB">
                <a:solidFill>
                  <a:srgbClr val="FF0000"/>
                </a:solidFill>
                <a:sym typeface="+mn-ea"/>
              </a:rPr>
              <a:t>EXISTENCE OF PHYSICS</a:t>
            </a:r>
            <a:br>
              <a:rPr lang="en-IN" altLang="en-GB"/>
            </a:br>
            <a:endParaRPr lang="en-GB" altLang="en-US"/>
          </a:p>
        </p:txBody>
      </p:sp>
      <p:sp>
        <p:nvSpPr>
          <p:cNvPr id="3" name="Content Placeholder 2"/>
          <p:cNvSpPr>
            <a:spLocks noGrp="1"/>
          </p:cNvSpPr>
          <p:nvPr>
            <p:ph idx="1"/>
          </p:nvPr>
        </p:nvSpPr>
        <p:spPr/>
        <p:txBody>
          <a:bodyPr/>
          <a:p>
            <a:r>
              <a:rPr lang="en-IN" altLang="en-GB">
                <a:sym typeface="+mn-ea"/>
              </a:rPr>
              <a:t>Starting from a small PIN to ROCKET all are based on the principles of PHYSICS.</a:t>
            </a:r>
            <a:endParaRPr lang="en-IN" altLang="en-GB">
              <a:sym typeface="+mn-ea"/>
            </a:endParaRPr>
          </a:p>
          <a:p>
            <a:r>
              <a:rPr lang="en-IN" altLang="en-GB">
                <a:sym typeface="+mn-ea"/>
              </a:rPr>
              <a:t>The PIN is based on the principle of WEDGE.</a:t>
            </a:r>
            <a:endParaRPr lang="en-IN" altLang="en-GB">
              <a:sym typeface="+mn-ea"/>
            </a:endParaRPr>
          </a:p>
          <a:p>
            <a:endParaRPr lang="en-IN" altLang="en-GB"/>
          </a:p>
          <a:p>
            <a:r>
              <a:rPr lang="en-IN" altLang="en-GB">
                <a:sym typeface="+mn-ea"/>
              </a:rPr>
              <a:t>ROCKET is based on the principle of NEWTON'S THIRD LAW.</a:t>
            </a:r>
            <a:endParaRPr lang="en-IN" altLang="en-GB"/>
          </a:p>
          <a:p>
            <a:endParaRPr lang="en-GB"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......Continued</a:t>
            </a:r>
            <a:endParaRPr lang="en-IN" altLang="en-GB"/>
          </a:p>
        </p:txBody>
      </p:sp>
      <p:sp>
        <p:nvSpPr>
          <p:cNvPr id="5" name="Content Placeholder 4"/>
          <p:cNvSpPr>
            <a:spLocks noGrp="1"/>
          </p:cNvSpPr>
          <p:nvPr>
            <p:ph sz="quarter" idx="2"/>
          </p:nvPr>
        </p:nvSpPr>
        <p:spPr>
          <a:xfrm>
            <a:off x="314325" y="1544320"/>
            <a:ext cx="8869045" cy="3685540"/>
          </a:xfrm>
        </p:spPr>
        <p:txBody>
          <a:bodyPr/>
          <a:p>
            <a:r>
              <a:rPr lang="en-IN" altLang="en-GB"/>
              <a:t>A</a:t>
            </a:r>
            <a:r>
              <a:rPr lang="en-GB" altLang="en-US"/>
              <a:t>lveoli are tiny air sacs in your lungs that take up the oxygen you breathe in and keep your body going. Although they’re microscopic, alveoli are the workhorses of your respiratory system.</a:t>
            </a:r>
            <a:endParaRPr lang="en-GB" altLang="en-US"/>
          </a:p>
          <a:p>
            <a:endParaRPr lang="en-GB" altLang="en-US"/>
          </a:p>
          <a:p>
            <a:r>
              <a:rPr lang="en-GB" altLang="en-US"/>
              <a:t>You have about 480 million alveoli, located at the end of bronchial tubes. When you breathe in, the alveoli expand to take in oxygen. When you breathe out, the alveoli shrink to expel carbon dioxide.</a:t>
            </a:r>
            <a:endParaRPr lang="en-GB" altLang="en-US"/>
          </a:p>
        </p:txBody>
      </p:sp>
      <p:sp>
        <p:nvSpPr>
          <p:cNvPr id="7" name="Text Placeholder 6"/>
          <p:cNvSpPr>
            <a:spLocks noGrp="1"/>
          </p:cNvSpPr>
          <p:nvPr>
            <p:ph type="body" idx="1"/>
          </p:nvPr>
        </p:nvSpPr>
        <p:spPr/>
        <p:txBody>
          <a:bodyPr/>
          <a:p>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 Continued</a:t>
            </a:r>
            <a:endParaRPr lang="en-IN" altLang="en-GB"/>
          </a:p>
        </p:txBody>
      </p:sp>
      <p:pic>
        <p:nvPicPr>
          <p:cNvPr id="7" name="Content Placeholder 6"/>
          <p:cNvPicPr>
            <a:picLocks noChangeAspect="1"/>
          </p:cNvPicPr>
          <p:nvPr>
            <p:ph sz="quarter" idx="2"/>
          </p:nvPr>
        </p:nvPicPr>
        <p:blipFill>
          <a:blip r:embed="rId1"/>
          <a:stretch>
            <a:fillRect/>
          </a:stretch>
        </p:blipFill>
        <p:spPr>
          <a:xfrm>
            <a:off x="17145" y="1416050"/>
            <a:ext cx="4709160" cy="5385435"/>
          </a:xfrm>
          <a:prstGeom prst="rect">
            <a:avLst/>
          </a:prstGeom>
        </p:spPr>
      </p:pic>
      <p:pic>
        <p:nvPicPr>
          <p:cNvPr id="8" name="Content Placeholder 7"/>
          <p:cNvPicPr>
            <a:picLocks noChangeAspect="1"/>
          </p:cNvPicPr>
          <p:nvPr>
            <p:ph sz="quarter" idx="4"/>
          </p:nvPr>
        </p:nvPicPr>
        <p:blipFill>
          <a:blip r:embed="rId2"/>
          <a:stretch>
            <a:fillRect/>
          </a:stretch>
        </p:blipFill>
        <p:spPr>
          <a:xfrm>
            <a:off x="4987925" y="1416050"/>
            <a:ext cx="4013200" cy="538543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1"/>
          <p:cNvSpPr>
            <a:spLocks noGrp="1"/>
          </p:cNvSpPr>
          <p:nvPr>
            <p:ph type="title"/>
          </p:nvPr>
        </p:nvSpPr>
        <p:spPr>
          <a:xfrm>
            <a:off x="1229360" y="-284480"/>
            <a:ext cx="8229600" cy="1014730"/>
          </a:xfrm>
        </p:spPr>
        <p:txBody>
          <a:bodyPr vert="horz" wrap="square" lIns="45720" tIns="45720" rIns="45720" bIns="45720" anchor="ctr"/>
          <a:p>
            <a:pPr eaLnBrk="1" hangingPunct="1"/>
            <a:r>
              <a:rPr lang="en-IN" kern="1200" dirty="0">
                <a:latin typeface="+mj-lt"/>
                <a:ea typeface="+mj-ea"/>
                <a:cs typeface="+mj-cs"/>
              </a:rPr>
              <a:t>    </a:t>
            </a:r>
            <a:r>
              <a:rPr lang="en-IN" kern="1200" dirty="0">
                <a:solidFill>
                  <a:srgbClr val="FF0000"/>
                </a:solidFill>
                <a:latin typeface="+mj-lt"/>
                <a:ea typeface="+mj-ea"/>
                <a:cs typeface="+mj-cs"/>
              </a:rPr>
              <a:t>   ANGLE OF CONTACT</a:t>
            </a:r>
            <a:endParaRPr lang="en-IN" kern="1200" dirty="0">
              <a:solidFill>
                <a:srgbClr val="FF0000"/>
              </a:solidFill>
              <a:latin typeface="+mj-lt"/>
              <a:ea typeface="+mj-ea"/>
              <a:cs typeface="+mj-cs"/>
            </a:endParaRPr>
          </a:p>
        </p:txBody>
      </p:sp>
      <p:sp>
        <p:nvSpPr>
          <p:cNvPr id="3" name="Text Placeholder 2"/>
          <p:cNvSpPr>
            <a:spLocks noGrp="1"/>
          </p:cNvSpPr>
          <p:nvPr>
            <p:ph type="body" idx="1"/>
          </p:nvPr>
        </p:nvSpPr>
        <p:spPr>
          <a:xfrm>
            <a:off x="485775" y="4330065"/>
            <a:ext cx="8613140" cy="2393950"/>
          </a:xfrm>
        </p:spPr>
        <p:txBody>
          <a:bodyPr/>
          <a:p>
            <a:r>
              <a:rPr lang="en-IN" altLang="en-GB"/>
              <a:t>When a liquid is in contact with a solid, the angle between the tangent to the free surface of the liquid at the point of contact, measured from inside the liquid is called angle of contact. The free surface the water near the wall is curved concave upward. However, for mercury it is convex upwards. </a:t>
            </a:r>
            <a:endParaRPr lang="en-IN" altLang="en-GB"/>
          </a:p>
        </p:txBody>
      </p:sp>
      <p:pic>
        <p:nvPicPr>
          <p:cNvPr id="2" name="Content Placeholder 1"/>
          <p:cNvPicPr>
            <a:picLocks noChangeAspect="1"/>
          </p:cNvPicPr>
          <p:nvPr>
            <p:ph sz="quarter" idx="2"/>
          </p:nvPr>
        </p:nvPicPr>
        <p:blipFill>
          <a:blip r:embed="rId1"/>
          <a:stretch>
            <a:fillRect/>
          </a:stretch>
        </p:blipFill>
        <p:spPr>
          <a:xfrm>
            <a:off x="763270" y="730250"/>
            <a:ext cx="8229600" cy="3437890"/>
          </a:xfrm>
          <a:prstGeom prst="rect">
            <a:avLst/>
          </a:prstGeom>
        </p:spPr>
      </p:pic>
    </p:spTree>
  </p:cSld>
  <p:clrMapOvr>
    <a:masterClrMapping/>
  </p:clrMapOvr>
  <p:transition spd="med">
    <p:sndAc>
      <p:stSnd>
        <p:snd r:embed="rId2" name="camera.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Continued</a:t>
            </a:r>
            <a:endParaRPr lang="en-IN" altLang="en-GB"/>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endParaRPr lang="en-GB" altLang="en-US"/>
          </a:p>
        </p:txBody>
      </p:sp>
      <p:sp>
        <p:nvSpPr>
          <p:cNvPr id="5" name="Content Placeholder 4"/>
          <p:cNvSpPr>
            <a:spLocks noGrp="1"/>
          </p:cNvSpPr>
          <p:nvPr>
            <p:ph sz="quarter" idx="2"/>
          </p:nvPr>
        </p:nvSpPr>
        <p:spPr>
          <a:xfrm>
            <a:off x="457200" y="1416050"/>
            <a:ext cx="8426450" cy="4043045"/>
          </a:xfrm>
        </p:spPr>
        <p:txBody>
          <a:bodyPr/>
          <a:p>
            <a:r>
              <a:rPr lang="en-IN" altLang="en-GB"/>
              <a:t>When the liquid surface is curved concave upwards, the angle of contact is acute and when the liquid surface is curved convex upwards, the angle of contact is obtuse.</a:t>
            </a:r>
            <a:endParaRPr lang="en-IN" alt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Continued</a:t>
            </a:r>
            <a:endParaRPr lang="en-IN" altLang="en-GB"/>
          </a:p>
        </p:txBody>
      </p:sp>
      <p:sp>
        <p:nvSpPr>
          <p:cNvPr id="3" name="Text Placeholder 2"/>
          <p:cNvSpPr>
            <a:spLocks noGrp="1"/>
          </p:cNvSpPr>
          <p:nvPr>
            <p:ph type="body" idx="1"/>
          </p:nvPr>
        </p:nvSpPr>
        <p:spPr>
          <a:xfrm>
            <a:off x="604520" y="4014470"/>
            <a:ext cx="8082280" cy="2252980"/>
          </a:xfrm>
        </p:spPr>
        <p:txBody>
          <a:bodyPr/>
          <a:p>
            <a:endParaRPr lang="en-GB" altLang="en-US"/>
          </a:p>
        </p:txBody>
      </p:sp>
      <p:pic>
        <p:nvPicPr>
          <p:cNvPr id="7" name="Content Placeholder 6"/>
          <p:cNvPicPr>
            <a:picLocks noChangeAspect="1"/>
          </p:cNvPicPr>
          <p:nvPr>
            <p:ph sz="quarter" idx="2"/>
          </p:nvPr>
        </p:nvPicPr>
        <p:blipFill>
          <a:blip r:embed="rId1"/>
          <a:stretch>
            <a:fillRect/>
          </a:stretch>
        </p:blipFill>
        <p:spPr>
          <a:xfrm>
            <a:off x="43815" y="1205230"/>
            <a:ext cx="9085580" cy="56229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sz="3200">
                <a:solidFill>
                  <a:srgbClr val="FF0000"/>
                </a:solidFill>
                <a:sym typeface="+mn-ea"/>
              </a:rPr>
              <a:t>HOW DOES A WATERPROOFING AGENT WORK?</a:t>
            </a:r>
            <a:br>
              <a:rPr lang="en-IN" altLang="en-GB">
                <a:solidFill>
                  <a:srgbClr val="FF0000"/>
                </a:solidFill>
              </a:rPr>
            </a:br>
            <a:endParaRPr lang="en-GB" altLang="en-US"/>
          </a:p>
        </p:txBody>
      </p:sp>
      <p:sp>
        <p:nvSpPr>
          <p:cNvPr id="6" name="Content Placeholder 5"/>
          <p:cNvSpPr>
            <a:spLocks noGrp="1"/>
          </p:cNvSpPr>
          <p:nvPr>
            <p:ph sz="quarter" idx="4"/>
          </p:nvPr>
        </p:nvSpPr>
        <p:spPr>
          <a:xfrm>
            <a:off x="4645025" y="1517015"/>
            <a:ext cx="4041775" cy="4328160"/>
          </a:xfrm>
        </p:spPr>
        <p:txBody>
          <a:bodyPr/>
          <a:p>
            <a:pPr>
              <a:lnSpc>
                <a:spcPct val="150000"/>
              </a:lnSpc>
            </a:pPr>
            <a:r>
              <a:rPr lang="en-IN" altLang="en-GB">
                <a:sym typeface="+mn-ea"/>
              </a:rPr>
              <a:t>The waterproofing agent increases the angle of contacts and makes it greater than 90 degrees. So the water forms droplets on the surface instead of wetting the surface. So the surface becomes waterproof.</a:t>
            </a:r>
            <a:endParaRPr lang="en-IN" altLang="en-GB"/>
          </a:p>
          <a:p>
            <a:endParaRPr lang="en-GB" altLang="en-US"/>
          </a:p>
        </p:txBody>
      </p:sp>
      <p:pic>
        <p:nvPicPr>
          <p:cNvPr id="7" name="Content Placeholder 6"/>
          <p:cNvPicPr>
            <a:picLocks noChangeAspect="1"/>
          </p:cNvPicPr>
          <p:nvPr>
            <p:ph sz="quarter" idx="2"/>
          </p:nvPr>
        </p:nvPicPr>
        <p:blipFill>
          <a:blip r:embed="rId1"/>
          <a:stretch>
            <a:fillRect/>
          </a:stretch>
        </p:blipFill>
        <p:spPr>
          <a:xfrm>
            <a:off x="83820" y="1715135"/>
            <a:ext cx="4371340" cy="477329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a:solidFill>
                  <a:srgbClr val="FF0000"/>
                </a:solidFill>
              </a:rPr>
              <a:t>THE RAINCOAT</a:t>
            </a:r>
            <a:endParaRPr lang="en-IN" altLang="en-GB">
              <a:solidFill>
                <a:srgbClr val="FF0000"/>
              </a:solidFill>
            </a:endParaRPr>
          </a:p>
        </p:txBody>
      </p:sp>
      <p:sp>
        <p:nvSpPr>
          <p:cNvPr id="6" name="Content Placeholder 5"/>
          <p:cNvSpPr>
            <a:spLocks noGrp="1"/>
          </p:cNvSpPr>
          <p:nvPr>
            <p:ph sz="quarter" idx="4"/>
          </p:nvPr>
        </p:nvSpPr>
        <p:spPr>
          <a:xfrm>
            <a:off x="4645025" y="1517015"/>
            <a:ext cx="4041775" cy="5078095"/>
          </a:xfrm>
        </p:spPr>
        <p:txBody>
          <a:bodyPr/>
          <a:p>
            <a:pPr>
              <a:lnSpc>
                <a:spcPct val="100000"/>
              </a:lnSpc>
            </a:pPr>
            <a:r>
              <a:rPr lang="en-IN" altLang="en-GB"/>
              <a:t>The angle of contact for water is almost zero. Therefore, raindrops can wet your clothes. In the case of the raincoat, by painting it with a resin material, the angle of contact is made beyond 90 degrees. So that the water will not stick to it.</a:t>
            </a:r>
            <a:endParaRPr lang="en-IN" altLang="en-GB"/>
          </a:p>
        </p:txBody>
      </p:sp>
      <p:pic>
        <p:nvPicPr>
          <p:cNvPr id="7" name="Content Placeholder 6"/>
          <p:cNvPicPr>
            <a:picLocks noChangeAspect="1"/>
          </p:cNvPicPr>
          <p:nvPr>
            <p:ph sz="quarter" idx="2"/>
          </p:nvPr>
        </p:nvPicPr>
        <p:blipFill>
          <a:blip r:embed="rId1"/>
          <a:stretch>
            <a:fillRect/>
          </a:stretch>
        </p:blipFill>
        <p:spPr>
          <a:xfrm>
            <a:off x="457200" y="1416050"/>
            <a:ext cx="3903345" cy="50780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sz="3200">
                <a:solidFill>
                  <a:srgbClr val="FF0000"/>
                </a:solidFill>
              </a:rPr>
              <a:t>Why door handles are placed at a greater distance from the hinges of the door?</a:t>
            </a:r>
            <a:endParaRPr lang="en-IN" altLang="en-GB" sz="3200">
              <a:solidFill>
                <a:srgbClr val="FF0000"/>
              </a:solidFill>
            </a:endParaRPr>
          </a:p>
        </p:txBody>
      </p:sp>
      <p:sp>
        <p:nvSpPr>
          <p:cNvPr id="3" name="Text Placeholder 2"/>
          <p:cNvSpPr>
            <a:spLocks noGrp="1"/>
          </p:cNvSpPr>
          <p:nvPr>
            <p:ph type="body" idx="1"/>
          </p:nvPr>
        </p:nvSpPr>
        <p:spPr>
          <a:xfrm>
            <a:off x="457200" y="5603875"/>
            <a:ext cx="4069080" cy="720725"/>
          </a:xfrm>
        </p:spPr>
        <p:txBody>
          <a:bodyPr/>
          <a:p>
            <a:r>
              <a:rPr lang="en-IN" altLang="en-GB"/>
              <a:t>Torque =  r </a:t>
            </a:r>
            <a:r>
              <a:rPr lang="en-IN" altLang="en-GB">
                <a:latin typeface="Arial" panose="020B0604020202020204" pitchFamily="34" charset="0"/>
              </a:rPr>
              <a:t>× F</a:t>
            </a:r>
            <a:endParaRPr lang="en-IN" altLang="en-GB">
              <a:latin typeface="Arial" panose="020B0604020202020204" pitchFamily="34" charset="0"/>
            </a:endParaRPr>
          </a:p>
        </p:txBody>
      </p:sp>
      <p:sp>
        <p:nvSpPr>
          <p:cNvPr id="4" name="Text Placeholder 3"/>
          <p:cNvSpPr>
            <a:spLocks noGrp="1"/>
          </p:cNvSpPr>
          <p:nvPr>
            <p:ph type="body" sz="half" idx="3"/>
          </p:nvPr>
        </p:nvSpPr>
        <p:spPr/>
        <p:txBody>
          <a:bodyPr/>
          <a:p>
            <a:endParaRPr lang="en-GB" altLang="en-US"/>
          </a:p>
        </p:txBody>
      </p:sp>
      <p:sp>
        <p:nvSpPr>
          <p:cNvPr id="6" name="Content Placeholder 5"/>
          <p:cNvSpPr>
            <a:spLocks noGrp="1"/>
          </p:cNvSpPr>
          <p:nvPr>
            <p:ph sz="quarter" idx="4"/>
          </p:nvPr>
        </p:nvSpPr>
        <p:spPr>
          <a:xfrm>
            <a:off x="4645025" y="1416050"/>
            <a:ext cx="4041775" cy="5327650"/>
          </a:xfrm>
        </p:spPr>
        <p:txBody>
          <a:bodyPr/>
          <a:p>
            <a:r>
              <a:rPr lang="en-IN" altLang="en-GB"/>
              <a:t>For the same force, more torque is produced when the handles are at a greater distance from the hinges. This produces a more turning effect on the door. So it is easy to open the door.</a:t>
            </a:r>
            <a:endParaRPr lang="en-IN" altLang="en-GB"/>
          </a:p>
          <a:p>
            <a:r>
              <a:rPr lang="en-IN" altLang="en-GB">
                <a:latin typeface="Arial" panose="020B0604020202020204" pitchFamily="34" charset="0"/>
                <a:cs typeface="Arial" panose="020B0604020202020204" pitchFamily="34" charset="0"/>
              </a:rPr>
              <a:t>Ʈ = r × d/dt (mv)</a:t>
            </a:r>
            <a:endParaRPr lang="en-IN" altLang="en-GB">
              <a:latin typeface="Arial" panose="020B0604020202020204" pitchFamily="34" charset="0"/>
              <a:cs typeface="Arial" panose="020B0604020202020204" pitchFamily="34" charset="0"/>
            </a:endParaRPr>
          </a:p>
          <a:p>
            <a:r>
              <a:rPr lang="en-IN" altLang="en-GB">
                <a:latin typeface="Arial" panose="020B0604020202020204" pitchFamily="34" charset="0"/>
                <a:cs typeface="Arial" panose="020B0604020202020204" pitchFamily="34" charset="0"/>
              </a:rPr>
              <a:t>    =  r × d/dt (mrω)</a:t>
            </a:r>
            <a:endParaRPr lang="en-IN" altLang="en-GB">
              <a:latin typeface="Arial" panose="020B0604020202020204" pitchFamily="34" charset="0"/>
              <a:cs typeface="Arial" panose="020B0604020202020204" pitchFamily="34" charset="0"/>
            </a:endParaRPr>
          </a:p>
          <a:p>
            <a:r>
              <a:rPr lang="en-IN" altLang="en-GB">
                <a:latin typeface="Arial" panose="020B0604020202020204" pitchFamily="34" charset="0"/>
                <a:cs typeface="Arial" panose="020B0604020202020204" pitchFamily="34" charset="0"/>
              </a:rPr>
              <a:t>    = mr</a:t>
            </a:r>
            <a:r>
              <a:rPr lang="en-IN" altLang="en-GB" baseline="30000">
                <a:latin typeface="Arial" panose="020B0604020202020204" pitchFamily="34" charset="0"/>
                <a:cs typeface="Arial" panose="020B0604020202020204" pitchFamily="34" charset="0"/>
              </a:rPr>
              <a:t>2</a:t>
            </a:r>
            <a:r>
              <a:rPr lang="en-IN" altLang="en-GB">
                <a:latin typeface="Arial" panose="020B0604020202020204" pitchFamily="34" charset="0"/>
                <a:cs typeface="Arial" panose="020B0604020202020204" pitchFamily="34" charset="0"/>
              </a:rPr>
              <a:t> d</a:t>
            </a:r>
            <a:r>
              <a:rPr lang="en-IN" altLang="en-GB">
                <a:latin typeface="Arial" panose="020B0604020202020204" pitchFamily="34" charset="0"/>
                <a:cs typeface="Arial" panose="020B0604020202020204" pitchFamily="34" charset="0"/>
                <a:sym typeface="+mn-ea"/>
              </a:rPr>
              <a:t>ω</a:t>
            </a:r>
            <a:r>
              <a:rPr lang="en-IN" altLang="en-GB">
                <a:latin typeface="Arial" panose="020B0604020202020204" pitchFamily="34" charset="0"/>
                <a:cs typeface="Arial" panose="020B0604020202020204" pitchFamily="34" charset="0"/>
              </a:rPr>
              <a:t>/dt </a:t>
            </a:r>
            <a:endParaRPr lang="en-IN" altLang="en-GB">
              <a:latin typeface="Arial" panose="020B0604020202020204" pitchFamily="34" charset="0"/>
              <a:cs typeface="Arial" panose="020B0604020202020204" pitchFamily="34" charset="0"/>
            </a:endParaRPr>
          </a:p>
          <a:p>
            <a:r>
              <a:rPr lang="en-IN" altLang="en-GB">
                <a:latin typeface="Arial" panose="020B0604020202020204" pitchFamily="34" charset="0"/>
                <a:cs typeface="Arial" panose="020B0604020202020204" pitchFamily="34" charset="0"/>
              </a:rPr>
              <a:t>    =  I</a:t>
            </a:r>
            <a:r>
              <a:rPr lang="en-IN" altLang="en-GB">
                <a:latin typeface="Times New Roman" panose="02020603050405020304" pitchFamily="18" charset="0"/>
                <a:cs typeface="Times New Roman" panose="02020603050405020304" pitchFamily="18" charset="0"/>
              </a:rPr>
              <a:t>α</a:t>
            </a:r>
            <a:endParaRPr lang="en-IN" altLang="en-GB">
              <a:latin typeface="Times New Roman" panose="02020603050405020304" pitchFamily="18" charset="0"/>
              <a:cs typeface="Times New Roman" panose="02020603050405020304" pitchFamily="18" charset="0"/>
            </a:endParaRPr>
          </a:p>
          <a:p>
            <a:r>
              <a:rPr lang="en-IN" altLang="en-GB">
                <a:latin typeface="Times New Roman" panose="02020603050405020304" pitchFamily="18" charset="0"/>
                <a:cs typeface="Times New Roman" panose="02020603050405020304" pitchFamily="18" charset="0"/>
              </a:rPr>
              <a:t>  I = moment of inertia</a:t>
            </a:r>
            <a:endParaRPr lang="en-IN" altLang="en-GB">
              <a:latin typeface="Times New Roman" panose="02020603050405020304" pitchFamily="18" charset="0"/>
              <a:cs typeface="Times New Roman" panose="02020603050405020304" pitchFamily="18" charset="0"/>
            </a:endParaRPr>
          </a:p>
        </p:txBody>
      </p:sp>
      <p:pic>
        <p:nvPicPr>
          <p:cNvPr id="7" name="Content Placeholder 6"/>
          <p:cNvPicPr>
            <a:picLocks noChangeAspect="1"/>
          </p:cNvPicPr>
          <p:nvPr>
            <p:ph sz="quarter" idx="2"/>
          </p:nvPr>
        </p:nvPicPr>
        <p:blipFill>
          <a:blip r:embed="rId1"/>
          <a:stretch>
            <a:fillRect/>
          </a:stretch>
        </p:blipFill>
        <p:spPr>
          <a:xfrm>
            <a:off x="271145" y="1874520"/>
            <a:ext cx="4008120" cy="3728720"/>
          </a:xfrm>
          <a:prstGeom prst="rect">
            <a:avLst/>
          </a:prstGeom>
        </p:spPr>
      </p:pic>
      <p:graphicFrame>
        <p:nvGraphicFramePr>
          <p:cNvPr id="9" name="Object 8">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2" imgW="2743200" imgH="5181600" progId="Equation.KSEE3">
                  <p:embed/>
                </p:oleObj>
              </mc:Choice>
              <mc:Fallback>
                <p:oleObj name="" r:id="rId2" imgW="2743200" imgH="5181600" progId="Equation.KSEE3">
                  <p:embed/>
                  <p:pic>
                    <p:nvPicPr>
                      <p:cNvPr id="0" name="Picture 1024"/>
                      <p:cNvPicPr/>
                      <p:nvPr/>
                    </p:nvPicPr>
                    <p:blipFill>
                      <a:blip r:embed="rId3"/>
                      <a:stretch>
                        <a:fillRect/>
                      </a:stretch>
                    </p:blipFill>
                    <p:spPr>
                      <a:xfrm>
                        <a:off x="4114800" y="3321050"/>
                        <a:ext cx="914400" cy="215900"/>
                      </a:xfrm>
                      <a:prstGeom prst="rect">
                        <a:avLst/>
                      </a:prstGeom>
                    </p:spPr>
                  </p:pic>
                </p:oleObj>
              </mc:Fallback>
            </mc:AlternateContent>
          </a:graphicData>
        </a:graphic>
      </p:graphicFrame>
      <p:graphicFrame>
        <p:nvGraphicFramePr>
          <p:cNvPr id="10" name="Object 9">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4" imgW="2743200" imgH="5181600" progId="Equation.KSEE3">
                  <p:embed/>
                </p:oleObj>
              </mc:Choice>
              <mc:Fallback>
                <p:oleObj name="" r:id="rId4" imgW="2743200" imgH="5181600" progId="Equation.KSEE3">
                  <p:embed/>
                  <p:pic>
                    <p:nvPicPr>
                      <p:cNvPr id="0" name="Picture 1025"/>
                      <p:cNvPicPr/>
                      <p:nvPr/>
                    </p:nvPicPr>
                    <p:blipFill>
                      <a:blip r:embed="rId3"/>
                      <a:stretch>
                        <a:fillRect/>
                      </a:stretch>
                    </p:blipFill>
                    <p:spPr>
                      <a:xfrm>
                        <a:off x="4114800" y="3321050"/>
                        <a:ext cx="914400" cy="215900"/>
                      </a:xfrm>
                      <a:prstGeom prst="rect">
                        <a:avLst/>
                      </a:prstGeom>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sz="3200">
                <a:solidFill>
                  <a:srgbClr val="FF0000"/>
                </a:solidFill>
              </a:rPr>
              <a:t>How the coservation of angular momentum is used by a diver to show somersaults?</a:t>
            </a:r>
            <a:endParaRPr lang="en-IN" altLang="en-GB" sz="3200">
              <a:solidFill>
                <a:srgbClr val="FF0000"/>
              </a:solidFill>
            </a:endParaRPr>
          </a:p>
        </p:txBody>
      </p:sp>
      <p:sp>
        <p:nvSpPr>
          <p:cNvPr id="3" name="Text Placeholder 2"/>
          <p:cNvSpPr>
            <a:spLocks noGrp="1"/>
          </p:cNvSpPr>
          <p:nvPr>
            <p:ph type="body" idx="1"/>
          </p:nvPr>
        </p:nvSpPr>
        <p:spPr/>
        <p:txBody>
          <a:bodyPr/>
          <a:p>
            <a:r>
              <a:rPr lang="en-IN" altLang="en-GB">
                <a:sym typeface="+mn-ea"/>
              </a:rPr>
              <a:t>The conervation of angular momentum means </a:t>
            </a:r>
            <a:r>
              <a:rPr lang="en-IN" altLang="en-GB">
                <a:latin typeface="Arial" panose="020B0604020202020204" pitchFamily="34" charset="0"/>
                <a:cs typeface="Arial" panose="020B0604020202020204" pitchFamily="34" charset="0"/>
                <a:sym typeface="+mn-ea"/>
              </a:rPr>
              <a:t>I</a:t>
            </a:r>
            <a:r>
              <a:rPr lang="en-IN" altLang="en-GB" baseline="-25000">
                <a:sym typeface="+mn-ea"/>
              </a:rPr>
              <a:t>1</a:t>
            </a:r>
            <a:r>
              <a:rPr lang="en-IN" altLang="en-GB">
                <a:latin typeface="Arial" panose="020B0604020202020204" pitchFamily="34" charset="0"/>
                <a:cs typeface="Arial" panose="020B0604020202020204" pitchFamily="34" charset="0"/>
                <a:sym typeface="+mn-ea"/>
              </a:rPr>
              <a:t>ω</a:t>
            </a:r>
            <a:r>
              <a:rPr lang="en-IN" altLang="en-GB" baseline="-25000">
                <a:latin typeface="Arial" panose="020B0604020202020204" pitchFamily="34" charset="0"/>
                <a:cs typeface="Arial" panose="020B0604020202020204" pitchFamily="34" charset="0"/>
                <a:sym typeface="+mn-ea"/>
              </a:rPr>
              <a:t>1 =  </a:t>
            </a:r>
            <a:r>
              <a:rPr lang="en-IN" altLang="en-GB">
                <a:latin typeface="Arial" panose="020B0604020202020204" pitchFamily="34" charset="0"/>
                <a:cs typeface="Arial" panose="020B0604020202020204" pitchFamily="34" charset="0"/>
                <a:sym typeface="+mn-ea"/>
              </a:rPr>
              <a:t>I</a:t>
            </a:r>
            <a:r>
              <a:rPr lang="en-IN" altLang="en-GB" baseline="-25000">
                <a:sym typeface="+mn-ea"/>
              </a:rPr>
              <a:t>2</a:t>
            </a:r>
            <a:r>
              <a:rPr lang="en-IN" altLang="en-GB">
                <a:latin typeface="Arial" panose="020B0604020202020204" pitchFamily="34" charset="0"/>
                <a:cs typeface="Arial" panose="020B0604020202020204" pitchFamily="34" charset="0"/>
                <a:sym typeface="+mn-ea"/>
              </a:rPr>
              <a:t>ω</a:t>
            </a:r>
            <a:r>
              <a:rPr lang="en-IN" altLang="en-GB" baseline="-25000">
                <a:latin typeface="Arial" panose="020B0604020202020204" pitchFamily="34" charset="0"/>
                <a:cs typeface="Arial" panose="020B0604020202020204" pitchFamily="34" charset="0"/>
                <a:sym typeface="+mn-ea"/>
              </a:rPr>
              <a:t>2</a:t>
            </a:r>
            <a:endParaRPr lang="en-IN" altLang="en-GB" baseline="-25000">
              <a:latin typeface="Arial" panose="020B0604020202020204" pitchFamily="34" charset="0"/>
              <a:cs typeface="Arial" panose="020B0604020202020204" pitchFamily="34" charset="0"/>
              <a:sym typeface="+mn-ea"/>
            </a:endParaRPr>
          </a:p>
          <a:p>
            <a:endParaRPr lang="en-GB" altLang="en-US"/>
          </a:p>
        </p:txBody>
      </p:sp>
      <p:sp>
        <p:nvSpPr>
          <p:cNvPr id="6" name="Content Placeholder 5"/>
          <p:cNvSpPr>
            <a:spLocks noGrp="1"/>
          </p:cNvSpPr>
          <p:nvPr>
            <p:ph sz="quarter" idx="4"/>
          </p:nvPr>
        </p:nvSpPr>
        <p:spPr>
          <a:xfrm>
            <a:off x="4873625" y="1415415"/>
            <a:ext cx="3813175" cy="4479925"/>
          </a:xfrm>
        </p:spPr>
        <p:txBody>
          <a:bodyPr/>
          <a:p>
            <a:endParaRPr lang="en-IN" altLang="en-GB" baseline="-25000">
              <a:latin typeface="Arial" panose="020B0604020202020204" pitchFamily="34" charset="0"/>
              <a:cs typeface="Arial" panose="020B0604020202020204" pitchFamily="34" charset="0"/>
              <a:sym typeface="+mn-ea"/>
            </a:endParaRPr>
          </a:p>
          <a:p>
            <a:r>
              <a:rPr lang="en-IN" altLang="en-GB">
                <a:latin typeface="Arial" panose="020B0604020202020204" pitchFamily="34" charset="0"/>
                <a:cs typeface="Arial" panose="020B0604020202020204" pitchFamily="34" charset="0"/>
              </a:rPr>
              <a:t>A diver leaves the spring board with some angular velocity and immedietly manipulates his limps to lower his moment of inertia. So his angular velocity increases thus enabling him to make somersaults before reaching the surface of water.</a:t>
            </a:r>
            <a:endParaRPr lang="en-IN" altLang="en-GB">
              <a:latin typeface="Arial" panose="020B0604020202020204" pitchFamily="34" charset="0"/>
              <a:cs typeface="Arial" panose="020B0604020202020204" pitchFamily="34" charset="0"/>
            </a:endParaRPr>
          </a:p>
        </p:txBody>
      </p:sp>
      <p:pic>
        <p:nvPicPr>
          <p:cNvPr id="7" name="Content Placeholder 6"/>
          <p:cNvPicPr>
            <a:picLocks noChangeAspect="1"/>
          </p:cNvPicPr>
          <p:nvPr>
            <p:ph sz="quarter" idx="2"/>
          </p:nvPr>
        </p:nvPicPr>
        <p:blipFill>
          <a:blip r:embed="rId1"/>
          <a:stretch>
            <a:fillRect/>
          </a:stretch>
        </p:blipFill>
        <p:spPr>
          <a:xfrm>
            <a:off x="543560" y="1725295"/>
            <a:ext cx="3867150" cy="35242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THE WATER</a:t>
            </a:r>
            <a:endParaRPr lang="en-IN" altLang="en-GB"/>
          </a:p>
        </p:txBody>
      </p:sp>
      <p:sp>
        <p:nvSpPr>
          <p:cNvPr id="3" name="Text Placeholder 2"/>
          <p:cNvSpPr>
            <a:spLocks noGrp="1"/>
          </p:cNvSpPr>
          <p:nvPr>
            <p:ph type="body" idx="1"/>
          </p:nvPr>
        </p:nvSpPr>
        <p:spPr>
          <a:xfrm>
            <a:off x="457200" y="5459095"/>
            <a:ext cx="8229600" cy="1152525"/>
          </a:xfrm>
        </p:spPr>
        <p:txBody>
          <a:bodyPr/>
          <a:p>
            <a:r>
              <a:rPr lang="en-IN" altLang="en-GB">
                <a:solidFill>
                  <a:srgbClr val="FF0000"/>
                </a:solidFill>
              </a:rPr>
              <a:t>Keep some volume of water in the freezer. Will the amount of ice harvested be  as the volume of water taken?</a:t>
            </a:r>
            <a:endParaRPr lang="en-IN" altLang="en-GB">
              <a:solidFill>
                <a:srgbClr val="FF0000"/>
              </a:solidFill>
            </a:endParaRPr>
          </a:p>
        </p:txBody>
      </p:sp>
      <p:sp>
        <p:nvSpPr>
          <p:cNvPr id="6" name="Content Placeholder 5"/>
          <p:cNvSpPr>
            <a:spLocks noGrp="1"/>
          </p:cNvSpPr>
          <p:nvPr>
            <p:ph sz="quarter" idx="4"/>
          </p:nvPr>
        </p:nvSpPr>
        <p:spPr/>
        <p:txBody>
          <a:bodyPr/>
          <a:p>
            <a:r>
              <a:rPr lang="en-IN" altLang="en-GB"/>
              <a:t>Liquids, in general expands on heating.  But pure water contracts in volume from 4</a:t>
            </a:r>
            <a:r>
              <a:rPr lang="en-IN" altLang="en-GB">
                <a:latin typeface="SimSun" panose="02010600030101010101" pitchFamily="2" charset="-122"/>
                <a:ea typeface="SimSun" panose="02010600030101010101" pitchFamily="2" charset="-122"/>
              </a:rPr>
              <a:t>℃ to 100℃.</a:t>
            </a:r>
            <a:r>
              <a:rPr lang="en-IN" altLang="en-GB"/>
              <a:t>The peculiar behaviour is called anomolous expansion of water.</a:t>
            </a:r>
            <a:endParaRPr lang="en-IN" altLang="en-GB"/>
          </a:p>
        </p:txBody>
      </p:sp>
      <p:pic>
        <p:nvPicPr>
          <p:cNvPr id="7" name="Content Placeholder 6"/>
          <p:cNvPicPr>
            <a:picLocks noChangeAspect="1"/>
          </p:cNvPicPr>
          <p:nvPr>
            <p:ph sz="quarter" idx="2"/>
          </p:nvPr>
        </p:nvPicPr>
        <p:blipFill>
          <a:blip r:embed="rId1"/>
          <a:stretch>
            <a:fillRect/>
          </a:stretch>
        </p:blipFill>
        <p:spPr>
          <a:xfrm>
            <a:off x="357505" y="1663700"/>
            <a:ext cx="4287520" cy="36518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itle 4"/>
          <p:cNvSpPr>
            <a:spLocks noGrp="1"/>
          </p:cNvSpPr>
          <p:nvPr>
            <p:ph type="title"/>
          </p:nvPr>
        </p:nvSpPr>
        <p:spPr/>
        <p:txBody>
          <a:bodyPr vert="horz" wrap="square" lIns="45720" tIns="45720" rIns="45720" bIns="45720" anchor="ctr"/>
          <a:p>
            <a:pPr eaLnBrk="1" hangingPunct="1"/>
            <a:r>
              <a:rPr lang="en-IN" kern="1200" dirty="0">
                <a:latin typeface="+mj-lt"/>
                <a:ea typeface="+mj-ea"/>
                <a:cs typeface="+mj-cs"/>
              </a:rPr>
              <a:t>    </a:t>
            </a:r>
            <a:r>
              <a:rPr lang="en-IN" kern="1200" dirty="0">
                <a:solidFill>
                  <a:srgbClr val="FF0000"/>
                </a:solidFill>
                <a:latin typeface="+mj-lt"/>
                <a:ea typeface="+mj-ea"/>
                <a:cs typeface="+mj-cs"/>
              </a:rPr>
              <a:t> </a:t>
            </a:r>
            <a:r>
              <a:rPr lang="en-IN" sz="3600" kern="1200" dirty="0">
                <a:solidFill>
                  <a:srgbClr val="FF0000"/>
                </a:solidFill>
                <a:latin typeface="+mj-lt"/>
                <a:ea typeface="+mj-ea"/>
                <a:cs typeface="+mj-cs"/>
              </a:rPr>
              <a:t>PHYSICS AND HINDU MYTHOLOGY</a:t>
            </a:r>
            <a:r>
              <a:rPr lang="en-IN" kern="1200" dirty="0">
                <a:latin typeface="+mj-lt"/>
                <a:ea typeface="+mj-ea"/>
                <a:cs typeface="+mj-cs"/>
              </a:rPr>
              <a:t>  </a:t>
            </a:r>
            <a:r>
              <a:rPr kern="1200" dirty="0">
                <a:latin typeface="+mj-lt"/>
                <a:ea typeface="+mj-ea"/>
                <a:cs typeface="+mj-cs"/>
              </a:rPr>
              <a:t> </a:t>
            </a:r>
            <a:endParaRPr kern="1200" dirty="0">
              <a:latin typeface="+mj-lt"/>
              <a:ea typeface="+mj-ea"/>
              <a:cs typeface="+mj-cs"/>
            </a:endParaRPr>
          </a:p>
        </p:txBody>
      </p:sp>
      <p:sp>
        <p:nvSpPr>
          <p:cNvPr id="5" name="Text Placeholder 4"/>
          <p:cNvSpPr>
            <a:spLocks noGrp="1"/>
          </p:cNvSpPr>
          <p:nvPr>
            <p:ph type="body" idx="1"/>
          </p:nvPr>
        </p:nvSpPr>
        <p:spPr>
          <a:xfrm>
            <a:off x="457200" y="6054090"/>
            <a:ext cx="4040505" cy="495935"/>
          </a:xfrm>
        </p:spPr>
        <p:txBody>
          <a:bodyPr/>
          <a:p>
            <a:r>
              <a:rPr lang="en-IN" altLang="en-GB" sz="2000"/>
              <a:t>ARTHANAREESWARAR</a:t>
            </a:r>
            <a:endParaRPr lang="en-IN" altLang="en-GB" sz="2000"/>
          </a:p>
        </p:txBody>
      </p:sp>
      <p:sp>
        <p:nvSpPr>
          <p:cNvPr id="6" name="Text Placeholder 5"/>
          <p:cNvSpPr>
            <a:spLocks noGrp="1"/>
          </p:cNvSpPr>
          <p:nvPr>
            <p:ph type="body" sz="half" idx="3"/>
          </p:nvPr>
        </p:nvSpPr>
        <p:spPr>
          <a:xfrm>
            <a:off x="4154805" y="1753870"/>
            <a:ext cx="4112895" cy="3604895"/>
          </a:xfrm>
        </p:spPr>
        <p:txBody>
          <a:bodyPr/>
          <a:p>
            <a:r>
              <a:rPr lang="en-IN" altLang="en-GB"/>
              <a:t>  </a:t>
            </a:r>
            <a:r>
              <a:rPr lang="en-IN" altLang="en-GB" sz="4000"/>
              <a:t>H = T + V</a:t>
            </a:r>
            <a:endParaRPr lang="en-IN" altLang="en-GB" sz="4000"/>
          </a:p>
          <a:p>
            <a:endParaRPr lang="en-IN" altLang="en-GB" sz="4000"/>
          </a:p>
          <a:p>
            <a:r>
              <a:rPr lang="en-IN" altLang="en-GB"/>
              <a:t>H = HAMILTONIAN (TOTAL        ENERGY)</a:t>
            </a:r>
            <a:endParaRPr lang="en-IN" altLang="en-GB"/>
          </a:p>
          <a:p>
            <a:endParaRPr lang="en-IN" altLang="en-GB"/>
          </a:p>
          <a:p>
            <a:r>
              <a:rPr lang="en-IN" altLang="en-GB"/>
              <a:t>T = KINETIC ENERGY</a:t>
            </a:r>
            <a:endParaRPr lang="en-IN" altLang="en-GB"/>
          </a:p>
          <a:p>
            <a:r>
              <a:rPr lang="en-IN" altLang="en-GB"/>
              <a:t>V = POTENTIAL ENERGY</a:t>
            </a:r>
            <a:endParaRPr lang="en-IN" altLang="en-GB"/>
          </a:p>
          <a:p>
            <a:endParaRPr lang="en-IN" altLang="en-GB"/>
          </a:p>
          <a:p>
            <a:r>
              <a:rPr lang="en-IN" altLang="en-GB" sz="3200"/>
              <a:t>TOTAL ENERGY IS CONSERVED</a:t>
            </a:r>
            <a:endParaRPr lang="en-IN" altLang="en-GB" sz="3200"/>
          </a:p>
        </p:txBody>
      </p:sp>
      <p:sp>
        <p:nvSpPr>
          <p:cNvPr id="14339" name="Content Placeholder 5"/>
          <p:cNvSpPr>
            <a:spLocks noGrp="1"/>
          </p:cNvSpPr>
          <p:nvPr>
            <p:ph sz="quarter" idx="2"/>
          </p:nvPr>
        </p:nvSpPr>
        <p:spPr>
          <a:xfrm>
            <a:off x="457200" y="1415947"/>
            <a:ext cx="4040188" cy="3941763"/>
          </a:xfrm>
        </p:spPr>
        <p:txBody>
          <a:bodyPr vert="horz" wrap="square" lIns="91440" tIns="45720" rIns="91440" bIns="45720" anchor="t"/>
          <a:p>
            <a:pPr marL="36195" indent="0" eaLnBrk="1" hangingPunct="1">
              <a:buClr>
                <a:schemeClr val="accent1"/>
              </a:buClr>
              <a:buSzPct val="80000"/>
              <a:buFont typeface="Wingdings 2" panose="05020102010507070707" pitchFamily="18" charset="2"/>
              <a:buNone/>
            </a:pPr>
            <a:r>
              <a:rPr sz="2800" dirty="0"/>
              <a:t> </a:t>
            </a:r>
            <a:endParaRPr sz="2800" dirty="0"/>
          </a:p>
          <a:p>
            <a:pPr eaLnBrk="1" hangingPunct="1">
              <a:buClr>
                <a:schemeClr val="accent1"/>
              </a:buClr>
              <a:buSzPct val="80000"/>
              <a:buFont typeface="Wingdings 2" panose="05020102010507070707" pitchFamily="18" charset="2"/>
            </a:pPr>
            <a:r>
              <a:rPr dirty="0"/>
              <a:t>    </a:t>
            </a:r>
            <a:endParaRPr dirty="0"/>
          </a:p>
        </p:txBody>
      </p:sp>
      <p:sp>
        <p:nvSpPr>
          <p:cNvPr id="14341" name="Rectangle 1"/>
          <p:cNvSpPr/>
          <p:nvPr/>
        </p:nvSpPr>
        <p:spPr>
          <a:xfrm>
            <a:off x="7148513" y="6550025"/>
            <a:ext cx="2139315" cy="306705"/>
          </a:xfrm>
          <a:prstGeom prst="rect">
            <a:avLst/>
          </a:prstGeom>
          <a:noFill/>
          <a:ln w="9525">
            <a:noFill/>
          </a:ln>
        </p:spPr>
        <p:txBody>
          <a:bodyPr wrap="none">
            <a:spAutoFit/>
          </a:bodyPr>
          <a:p>
            <a:r>
              <a:rPr sz="1400" dirty="0">
                <a:latin typeface="Arial" panose="020B0604020202020204" pitchFamily="34" charset="0"/>
              </a:rPr>
              <a:t>www.starling-fitness.com</a:t>
            </a:r>
            <a:endParaRPr sz="1400" dirty="0">
              <a:latin typeface="Arial" panose="020B0604020202020204" pitchFamily="34" charset="0"/>
            </a:endParaRPr>
          </a:p>
        </p:txBody>
      </p:sp>
      <p:pic>
        <p:nvPicPr>
          <p:cNvPr id="4" name="Content Placeholder 1"/>
          <p:cNvPicPr>
            <a:picLocks noChangeAspect="1"/>
          </p:cNvPicPr>
          <p:nvPr>
            <p:ph sz="quarter" idx="4"/>
          </p:nvPr>
        </p:nvPicPr>
        <p:blipFill>
          <a:blip r:embed="rId1"/>
          <a:stretch>
            <a:fillRect/>
          </a:stretch>
        </p:blipFill>
        <p:spPr>
          <a:xfrm>
            <a:off x="276225" y="1753870"/>
            <a:ext cx="3293110" cy="4059555"/>
          </a:xfrm>
          <a:prstGeom prst="rect">
            <a:avLst/>
          </a:prstGeom>
          <a:noFill/>
          <a:ln w="9525">
            <a:noFill/>
          </a:ln>
        </p:spPr>
      </p:pic>
    </p:spTree>
  </p:cSld>
  <p:clrMapOvr>
    <a:masterClrMapping/>
  </p:clrMapOvr>
  <p:transition spd="med">
    <p:sndAc>
      <p:stSnd>
        <p:snd r:embed="rId2" name="camera.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73685"/>
            <a:ext cx="8229600" cy="1143000"/>
          </a:xfrm>
        </p:spPr>
        <p:txBody>
          <a:bodyPr/>
          <a:p>
            <a:r>
              <a:rPr lang="en-IN" altLang="en-GB" sz="3200">
                <a:solidFill>
                  <a:srgbClr val="FF0000"/>
                </a:solidFill>
              </a:rPr>
              <a:t>How does the aquatic life is saved near the poles in winter?</a:t>
            </a:r>
            <a:endParaRPr lang="en-IN" altLang="en-GB" sz="3200">
              <a:solidFill>
                <a:srgbClr val="FF0000"/>
              </a:solidFill>
            </a:endParaRPr>
          </a:p>
        </p:txBody>
      </p:sp>
      <p:sp>
        <p:nvSpPr>
          <p:cNvPr id="6" name="Content Placeholder 5"/>
          <p:cNvSpPr>
            <a:spLocks noGrp="1"/>
          </p:cNvSpPr>
          <p:nvPr>
            <p:ph sz="quarter" idx="4"/>
          </p:nvPr>
        </p:nvSpPr>
        <p:spPr>
          <a:xfrm>
            <a:off x="4645025" y="1416685"/>
            <a:ext cx="3799205" cy="5099050"/>
          </a:xfrm>
        </p:spPr>
        <p:txBody>
          <a:bodyPr/>
          <a:p>
            <a:r>
              <a:rPr lang="en-IN" altLang="en-GB"/>
              <a:t>In cold countries during winter, water gets cooled in ponds and lakes and don to 4</a:t>
            </a:r>
            <a:r>
              <a:rPr lang="en-IN" altLang="en-GB">
                <a:latin typeface="SimSun" panose="02010600030101010101" pitchFamily="2" charset="-122"/>
                <a:ea typeface="SimSun" panose="02010600030101010101" pitchFamily="2" charset="-122"/>
              </a:rPr>
              <a:t>℃ </a:t>
            </a:r>
            <a:r>
              <a:rPr lang="en-IN" altLang="en-GB"/>
              <a:t>by</a:t>
            </a:r>
            <a:r>
              <a:rPr lang="en-IN" altLang="en-GB">
                <a:latin typeface="SimSun" panose="02010600030101010101" pitchFamily="2" charset="-122"/>
                <a:ea typeface="SimSun" panose="02010600030101010101" pitchFamily="2" charset="-122"/>
              </a:rPr>
              <a:t> </a:t>
            </a:r>
            <a:r>
              <a:rPr lang="en-IN" altLang="en-GB"/>
              <a:t>convection. Therefore top layers get cooled further forming ice, but being lighter, they stay on the surface only. Therefore, the interior remains in the liquid state and allowing the free movement of the fish.</a:t>
            </a:r>
            <a:endParaRPr lang="en-IN" altLang="en-GB"/>
          </a:p>
        </p:txBody>
      </p:sp>
      <p:pic>
        <p:nvPicPr>
          <p:cNvPr id="7" name="Content Placeholder 6"/>
          <p:cNvPicPr>
            <a:picLocks noChangeAspect="1"/>
          </p:cNvPicPr>
          <p:nvPr>
            <p:ph sz="quarter" idx="2"/>
          </p:nvPr>
        </p:nvPicPr>
        <p:blipFill>
          <a:blip r:embed="rId1"/>
          <a:stretch>
            <a:fillRect/>
          </a:stretch>
        </p:blipFill>
        <p:spPr>
          <a:xfrm>
            <a:off x="372745" y="1539875"/>
            <a:ext cx="4272280" cy="49758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sz="2400">
                <a:solidFill>
                  <a:srgbClr val="FF0000"/>
                </a:solidFill>
              </a:rPr>
              <a:t>why do we takemore time for cooking in the hill stations?</a:t>
            </a:r>
            <a:endParaRPr lang="en-IN" altLang="en-GB" sz="2400">
              <a:solidFill>
                <a:srgbClr val="FF0000"/>
              </a:solidFill>
            </a:endParaRPr>
          </a:p>
        </p:txBody>
      </p:sp>
      <p:sp>
        <p:nvSpPr>
          <p:cNvPr id="3" name="Text Placeholder 2"/>
          <p:cNvSpPr>
            <a:spLocks noGrp="1"/>
          </p:cNvSpPr>
          <p:nvPr>
            <p:ph type="body" idx="1"/>
          </p:nvPr>
        </p:nvSpPr>
        <p:spPr/>
        <p:txBody>
          <a:bodyPr/>
          <a:p>
            <a:endParaRPr lang="en-GB" altLang="en-US"/>
          </a:p>
        </p:txBody>
      </p:sp>
      <p:sp>
        <p:nvSpPr>
          <p:cNvPr id="6" name="Content Placeholder 5"/>
          <p:cNvSpPr>
            <a:spLocks noGrp="1"/>
          </p:cNvSpPr>
          <p:nvPr>
            <p:ph sz="quarter" idx="4"/>
          </p:nvPr>
        </p:nvSpPr>
        <p:spPr>
          <a:xfrm>
            <a:off x="4645025" y="1517015"/>
            <a:ext cx="4141470" cy="4806950"/>
          </a:xfrm>
        </p:spPr>
        <p:txBody>
          <a:bodyPr/>
          <a:p>
            <a:r>
              <a:rPr lang="en-IN" altLang="en-GB"/>
              <a:t>The boiling point of water is 100 ℃ at a pressure of 760 mmHg.</a:t>
            </a:r>
            <a:endParaRPr lang="en-IN" altLang="en-GB"/>
          </a:p>
          <a:p>
            <a:r>
              <a:rPr lang="en-IN" altLang="en-GB"/>
              <a:t>However, as altitude increases, the boiling point decreases. For every 400 m of height, the boiling point of water decreases by one degree.</a:t>
            </a:r>
            <a:endParaRPr lang="en-IN" altLang="en-GB"/>
          </a:p>
          <a:p>
            <a:r>
              <a:rPr lang="en-IN" altLang="en-GB"/>
              <a:t>Therefore, food particles take more time to boil.</a:t>
            </a:r>
            <a:endParaRPr lang="en-IN" altLang="en-GB"/>
          </a:p>
          <a:p>
            <a:endParaRPr lang="en-IN" altLang="en-GB"/>
          </a:p>
        </p:txBody>
      </p:sp>
      <p:pic>
        <p:nvPicPr>
          <p:cNvPr id="7" name="Content Placeholder 6"/>
          <p:cNvPicPr>
            <a:picLocks noChangeAspect="1"/>
          </p:cNvPicPr>
          <p:nvPr>
            <p:ph sz="quarter" idx="2"/>
          </p:nvPr>
        </p:nvPicPr>
        <p:blipFill>
          <a:blip r:embed="rId1"/>
          <a:stretch>
            <a:fillRect/>
          </a:stretch>
        </p:blipFill>
        <p:spPr>
          <a:xfrm>
            <a:off x="457200" y="2435225"/>
            <a:ext cx="3206115" cy="267589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a:solidFill>
                  <a:srgbClr val="FF0000"/>
                </a:solidFill>
              </a:rPr>
              <a:t> Phase Transformation</a:t>
            </a:r>
            <a:endParaRPr lang="en-IN" altLang="en-GB">
              <a:solidFill>
                <a:srgbClr val="FF0000"/>
              </a:solidFill>
            </a:endParaRPr>
          </a:p>
        </p:txBody>
      </p:sp>
      <p:pic>
        <p:nvPicPr>
          <p:cNvPr id="8" name="Content Placeholder 7"/>
          <p:cNvPicPr>
            <a:picLocks noChangeAspect="1"/>
          </p:cNvPicPr>
          <p:nvPr>
            <p:ph sz="quarter" idx="2"/>
          </p:nvPr>
        </p:nvPicPr>
        <p:blipFill>
          <a:blip r:embed="rId1"/>
          <a:stretch>
            <a:fillRect/>
          </a:stretch>
        </p:blipFill>
        <p:spPr>
          <a:xfrm>
            <a:off x="72390" y="1859280"/>
            <a:ext cx="9034780" cy="488378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sz="3200">
                <a:solidFill>
                  <a:srgbClr val="FF0000"/>
                </a:solidFill>
              </a:rPr>
              <a:t>How does water pour control of the fire?</a:t>
            </a:r>
            <a:endParaRPr lang="en-IN" altLang="en-GB" sz="3200">
              <a:solidFill>
                <a:srgbClr val="FF0000"/>
              </a:solidFill>
            </a:endParaRPr>
          </a:p>
        </p:txBody>
      </p:sp>
      <p:pic>
        <p:nvPicPr>
          <p:cNvPr id="7" name="Content Placeholder 6"/>
          <p:cNvPicPr>
            <a:picLocks noChangeAspect="1"/>
          </p:cNvPicPr>
          <p:nvPr>
            <p:ph sz="quarter" idx="2"/>
          </p:nvPr>
        </p:nvPicPr>
        <p:blipFill>
          <a:blip r:embed="rId1"/>
          <a:stretch>
            <a:fillRect/>
          </a:stretch>
        </p:blipFill>
        <p:spPr>
          <a:xfrm>
            <a:off x="457200" y="1671955"/>
            <a:ext cx="4040505" cy="4201795"/>
          </a:xfrm>
          <a:prstGeom prst="rect">
            <a:avLst/>
          </a:prstGeom>
        </p:spPr>
      </p:pic>
      <p:pic>
        <p:nvPicPr>
          <p:cNvPr id="8" name="Content Placeholder 7"/>
          <p:cNvPicPr>
            <a:picLocks noChangeAspect="1"/>
          </p:cNvPicPr>
          <p:nvPr>
            <p:ph sz="quarter" idx="4"/>
          </p:nvPr>
        </p:nvPicPr>
        <p:blipFill>
          <a:blip r:embed="rId2"/>
          <a:stretch>
            <a:fillRect/>
          </a:stretch>
        </p:blipFill>
        <p:spPr>
          <a:xfrm>
            <a:off x="4645025" y="1671955"/>
            <a:ext cx="4041775" cy="420243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sz="3600">
                <a:solidFill>
                  <a:srgbClr val="FF0000"/>
                </a:solidFill>
              </a:rPr>
              <a:t>Throwing water on Oil fire is dangerous.</a:t>
            </a:r>
            <a:endParaRPr lang="en-IN" altLang="en-GB" sz="3600">
              <a:solidFill>
                <a:srgbClr val="FF0000"/>
              </a:solidFill>
            </a:endParaRPr>
          </a:p>
        </p:txBody>
      </p:sp>
      <p:sp>
        <p:nvSpPr>
          <p:cNvPr id="4" name="Text Placeholder 3"/>
          <p:cNvSpPr>
            <a:spLocks noGrp="1"/>
          </p:cNvSpPr>
          <p:nvPr>
            <p:ph type="body" sz="half" idx="3"/>
          </p:nvPr>
        </p:nvSpPr>
        <p:spPr>
          <a:xfrm>
            <a:off x="4744720" y="5800725"/>
            <a:ext cx="3942080" cy="523875"/>
          </a:xfrm>
        </p:spPr>
        <p:txBody>
          <a:bodyPr/>
          <a:p>
            <a:endParaRPr lang="en-GB" altLang="en-US"/>
          </a:p>
        </p:txBody>
      </p:sp>
      <p:sp>
        <p:nvSpPr>
          <p:cNvPr id="6" name="Content Placeholder 5"/>
          <p:cNvSpPr>
            <a:spLocks noGrp="1"/>
          </p:cNvSpPr>
          <p:nvPr>
            <p:ph sz="quarter" idx="4"/>
          </p:nvPr>
        </p:nvSpPr>
        <p:spPr/>
        <p:txBody>
          <a:bodyPr/>
          <a:p>
            <a:r>
              <a:rPr lang="en-GB" altLang="en-US"/>
              <a:t>Liquid water droplets hitting hot oil at first sink into less dense oil, then violently break up into rapidly expanding vapor bubbles.</a:t>
            </a:r>
            <a:endParaRPr lang="en-GB" altLang="en-US"/>
          </a:p>
          <a:p>
            <a:r>
              <a:rPr lang="en-GB" altLang="en-US"/>
              <a:t>The mechanical force explodes the mixture into a cloud of atomized oil droplets and steam where it mixes with air and the fireball can then form.</a:t>
            </a:r>
            <a:endParaRPr lang="en-GB" altLang="en-US"/>
          </a:p>
        </p:txBody>
      </p:sp>
      <p:pic>
        <p:nvPicPr>
          <p:cNvPr id="7" name="Content Placeholder 6"/>
          <p:cNvPicPr>
            <a:picLocks noChangeAspect="1"/>
          </p:cNvPicPr>
          <p:nvPr>
            <p:ph sz="quarter" idx="2"/>
          </p:nvPr>
        </p:nvPicPr>
        <p:blipFill>
          <a:blip r:embed="rId1"/>
          <a:stretch>
            <a:fillRect/>
          </a:stretch>
        </p:blipFill>
        <p:spPr>
          <a:xfrm>
            <a:off x="1191260" y="2597150"/>
            <a:ext cx="2571750" cy="17811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t>
            </a:r>
            <a:r>
              <a:rPr lang="en-IN" altLang="en-GB">
                <a:solidFill>
                  <a:srgbClr val="FF0000"/>
                </a:solidFill>
              </a:rPr>
              <a:t> The Leidenfrost effect</a:t>
            </a:r>
            <a:endParaRPr lang="en-IN" altLang="en-GB">
              <a:solidFill>
                <a:srgbClr val="FF0000"/>
              </a:solidFill>
            </a:endParaRPr>
          </a:p>
        </p:txBody>
      </p:sp>
      <p:sp>
        <p:nvSpPr>
          <p:cNvPr id="3" name="Text Placeholder 2"/>
          <p:cNvSpPr>
            <a:spLocks noGrp="1"/>
          </p:cNvSpPr>
          <p:nvPr>
            <p:ph type="body" idx="1"/>
          </p:nvPr>
        </p:nvSpPr>
        <p:spPr>
          <a:xfrm>
            <a:off x="457200" y="5486400"/>
            <a:ext cx="8230235" cy="1051560"/>
          </a:xfrm>
        </p:spPr>
        <p:txBody>
          <a:bodyPr/>
          <a:p>
            <a:r>
              <a:rPr lang="en-IN" altLang="en-GB" sz="3200"/>
              <a:t>How does a drop of </a:t>
            </a:r>
            <a:r>
              <a:rPr lang="en-IN" altLang="en-GB" sz="3200">
                <a:sym typeface="+mn-ea"/>
              </a:rPr>
              <a:t>w</a:t>
            </a:r>
            <a:r>
              <a:rPr lang="en-IN" altLang="en-GB" sz="3200"/>
              <a:t>ater drop make a dance on a high temperature hot plate?</a:t>
            </a:r>
            <a:r>
              <a:rPr lang="en-IN" altLang="en-GB"/>
              <a:t> </a:t>
            </a:r>
            <a:endParaRPr lang="en-IN" altLang="en-GB"/>
          </a:p>
        </p:txBody>
      </p:sp>
      <p:pic>
        <p:nvPicPr>
          <p:cNvPr id="11" name="Content Placeholder 10"/>
          <p:cNvPicPr>
            <a:picLocks noChangeAspect="1"/>
          </p:cNvPicPr>
          <p:nvPr>
            <p:ph sz="quarter" idx="2"/>
          </p:nvPr>
        </p:nvPicPr>
        <p:blipFill>
          <a:blip r:embed="rId1"/>
          <a:stretch>
            <a:fillRect/>
          </a:stretch>
        </p:blipFill>
        <p:spPr>
          <a:xfrm>
            <a:off x="1181735" y="2601595"/>
            <a:ext cx="2590800" cy="1771650"/>
          </a:xfrm>
          <a:prstGeom prst="rect">
            <a:avLst/>
          </a:prstGeom>
        </p:spPr>
      </p:pic>
      <p:pic>
        <p:nvPicPr>
          <p:cNvPr id="12" name="Content Placeholder 11"/>
          <p:cNvPicPr>
            <a:picLocks noChangeAspect="1"/>
          </p:cNvPicPr>
          <p:nvPr>
            <p:ph sz="quarter" idx="4"/>
          </p:nvPr>
        </p:nvPicPr>
        <p:blipFill>
          <a:blip r:embed="rId2"/>
          <a:stretch>
            <a:fillRect/>
          </a:stretch>
        </p:blipFill>
        <p:spPr>
          <a:xfrm>
            <a:off x="5422265" y="2568575"/>
            <a:ext cx="2486025" cy="18383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solidFill>
                  <a:srgbClr val="FF0000"/>
                </a:solidFill>
                <a:sym typeface="+mn-ea"/>
              </a:rPr>
              <a:t>      The Leidenfrost effect</a:t>
            </a:r>
            <a:br>
              <a:rPr lang="en-IN" altLang="en-GB">
                <a:solidFill>
                  <a:srgbClr val="FF0000"/>
                </a:solidFill>
              </a:rPr>
            </a:br>
            <a:endParaRPr lang="en-GB" altLang="en-US"/>
          </a:p>
        </p:txBody>
      </p:sp>
      <p:sp>
        <p:nvSpPr>
          <p:cNvPr id="5" name="Content Placeholder 4"/>
          <p:cNvSpPr>
            <a:spLocks noGrp="1"/>
          </p:cNvSpPr>
          <p:nvPr>
            <p:ph sz="quarter" idx="2"/>
          </p:nvPr>
        </p:nvSpPr>
        <p:spPr>
          <a:xfrm>
            <a:off x="457200" y="1517015"/>
            <a:ext cx="8229600" cy="3942080"/>
          </a:xfrm>
        </p:spPr>
        <p:txBody>
          <a:bodyPr/>
          <a:p>
            <a:r>
              <a:rPr lang="en-IN" altLang="en-GB"/>
              <a:t>T</a:t>
            </a:r>
            <a:r>
              <a:rPr lang="en-GB" altLang="en-US"/>
              <a:t>he bottom part of the water droplet vaporizes immediately on contact with the hot pan. The resulting gas suspends the rest of the water droplet just above it, preventing any further direct contact between the liquid water and the hot pan.</a:t>
            </a:r>
            <a:endParaRPr lang="en-GB" altLang="en-US"/>
          </a:p>
          <a:p>
            <a:endParaRPr lang="en-GB" altLang="en-US"/>
          </a:p>
          <a:p>
            <a:r>
              <a:rPr lang="en-GB" altLang="en-US"/>
              <a:t> As steam has much poorer thermal conductivity than the metal pan, further heat transfer between the pan and the droplet is slowed down dramatically. This also results in the drop being able to skid around the pan on the layer of gas just under it.</a:t>
            </a:r>
            <a:endParaRPr lang="en-GB"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itle 1"/>
          <p:cNvSpPr>
            <a:spLocks noGrp="1"/>
          </p:cNvSpPr>
          <p:nvPr>
            <p:ph type="title"/>
          </p:nvPr>
        </p:nvSpPr>
        <p:spPr/>
        <p:txBody>
          <a:bodyPr vert="horz" wrap="square" lIns="45720" tIns="45720" rIns="45720" bIns="45720" anchor="ctr"/>
          <a:p>
            <a:pPr>
              <a:buNone/>
            </a:pPr>
            <a:endParaRPr kern="1200" dirty="0">
              <a:latin typeface="+mj-lt"/>
              <a:ea typeface="+mj-ea"/>
              <a:cs typeface="+mj-cs"/>
            </a:endParaRPr>
          </a:p>
        </p:txBody>
      </p:sp>
      <p:sp>
        <p:nvSpPr>
          <p:cNvPr id="59395" name="Content Placeholder 2"/>
          <p:cNvSpPr>
            <a:spLocks noGrp="1"/>
          </p:cNvSpPr>
          <p:nvPr>
            <p:ph idx="1"/>
          </p:nvPr>
        </p:nvSpPr>
        <p:spPr/>
        <p:txBody>
          <a:bodyPr vert="horz" wrap="square" lIns="91440" tIns="45720" rIns="91440" bIns="45720" anchor="t"/>
          <a:p>
            <a:endParaRPr dirty="0"/>
          </a:p>
        </p:txBody>
      </p:sp>
      <p:pic>
        <p:nvPicPr>
          <p:cNvPr id="59396" name="Picture 2" descr="3d_man_with_thank_you_text_board_stock_photo_Slide01"/>
          <p:cNvPicPr>
            <a:picLocks noChangeAspect="1"/>
          </p:cNvPicPr>
          <p:nvPr/>
        </p:nvPicPr>
        <p:blipFill>
          <a:blip r:embed="rId1"/>
          <a:stretch>
            <a:fillRect/>
          </a:stretch>
        </p:blipFill>
        <p:spPr>
          <a:xfrm>
            <a:off x="685800" y="1600200"/>
            <a:ext cx="6629400" cy="4419600"/>
          </a:xfrm>
          <a:prstGeom prst="rect">
            <a:avLst/>
          </a:prstGeom>
          <a:noFill/>
          <a:ln w="9525">
            <a:noFill/>
          </a:ln>
        </p:spPr>
      </p:pic>
    </p:spTree>
  </p:cSld>
  <p:clrMapOvr>
    <a:masterClrMapping/>
  </p:clrMapOvr>
  <p:transition>
    <p:sndAc>
      <p:stSnd>
        <p:snd r:embed="rId2" name="coin.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VAMANA AVATHAR</a:t>
            </a:r>
            <a:endParaRPr lang="en-IN" altLang="en-GB"/>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r>
              <a:rPr lang="en-IN" altLang="en-GB"/>
              <a:t>LENGTH CONTRACTION</a:t>
            </a:r>
            <a:endParaRPr lang="en-IN" altLang="en-GB"/>
          </a:p>
        </p:txBody>
      </p:sp>
      <p:pic>
        <p:nvPicPr>
          <p:cNvPr id="7" name="Content Placeholder 6"/>
          <p:cNvPicPr>
            <a:picLocks noChangeAspect="1"/>
          </p:cNvPicPr>
          <p:nvPr>
            <p:ph sz="quarter" idx="2"/>
          </p:nvPr>
        </p:nvPicPr>
        <p:blipFill>
          <a:blip r:embed="rId1"/>
          <a:stretch>
            <a:fillRect/>
          </a:stretch>
        </p:blipFill>
        <p:spPr>
          <a:xfrm>
            <a:off x="895985" y="2029460"/>
            <a:ext cx="3162935" cy="3456940"/>
          </a:xfrm>
          <a:prstGeom prst="rect">
            <a:avLst/>
          </a:prstGeom>
        </p:spPr>
      </p:pic>
      <p:pic>
        <p:nvPicPr>
          <p:cNvPr id="8" name="Content Placeholder 7"/>
          <p:cNvPicPr>
            <a:picLocks noChangeAspect="1"/>
          </p:cNvPicPr>
          <p:nvPr>
            <p:ph sz="quarter" idx="4"/>
          </p:nvPr>
        </p:nvPicPr>
        <p:blipFill>
          <a:blip r:embed="rId2"/>
          <a:stretch>
            <a:fillRect/>
          </a:stretch>
        </p:blipFill>
        <p:spPr>
          <a:xfrm>
            <a:off x="5431790" y="2029460"/>
            <a:ext cx="2295525" cy="1152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HANUMANN AND PARVATHAM</a:t>
            </a:r>
            <a:endParaRPr lang="en-IN" altLang="en-GB"/>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a:xfrm>
            <a:off x="5337175" y="5600700"/>
            <a:ext cx="3655695" cy="723900"/>
          </a:xfrm>
        </p:spPr>
        <p:txBody>
          <a:bodyPr/>
          <a:p>
            <a:r>
              <a:rPr lang="en-IN" altLang="en-GB"/>
              <a:t>VARIATION OF MASS WITH VELOCITY</a:t>
            </a:r>
            <a:endParaRPr lang="en-IN" altLang="en-GB"/>
          </a:p>
        </p:txBody>
      </p:sp>
      <p:pic>
        <p:nvPicPr>
          <p:cNvPr id="7" name="Content Placeholder 6"/>
          <p:cNvPicPr>
            <a:picLocks noChangeAspect="1"/>
          </p:cNvPicPr>
          <p:nvPr>
            <p:ph sz="quarter" idx="2"/>
          </p:nvPr>
        </p:nvPicPr>
        <p:blipFill>
          <a:blip r:embed="rId1"/>
          <a:stretch>
            <a:fillRect/>
          </a:stretch>
        </p:blipFill>
        <p:spPr>
          <a:xfrm>
            <a:off x="329565" y="1687830"/>
            <a:ext cx="4315460" cy="3526790"/>
          </a:xfrm>
          <a:prstGeom prst="rect">
            <a:avLst/>
          </a:prstGeom>
        </p:spPr>
      </p:pic>
      <p:pic>
        <p:nvPicPr>
          <p:cNvPr id="8" name="Content Placeholder 7"/>
          <p:cNvPicPr>
            <a:picLocks noChangeAspect="1"/>
          </p:cNvPicPr>
          <p:nvPr>
            <p:ph sz="quarter" idx="4"/>
          </p:nvPr>
        </p:nvPicPr>
        <p:blipFill>
          <a:blip r:embed="rId2"/>
          <a:stretch>
            <a:fillRect/>
          </a:stretch>
        </p:blipFill>
        <p:spPr>
          <a:xfrm>
            <a:off x="5337175" y="1773555"/>
            <a:ext cx="3349625" cy="33553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AGE OF LORD BRAHMA</a:t>
            </a:r>
            <a:endParaRPr lang="en-IN" altLang="en-GB"/>
          </a:p>
        </p:txBody>
      </p:sp>
      <p:sp>
        <p:nvSpPr>
          <p:cNvPr id="3" name="Text Placeholder 2"/>
          <p:cNvSpPr>
            <a:spLocks noGrp="1"/>
          </p:cNvSpPr>
          <p:nvPr>
            <p:ph type="body" idx="1"/>
          </p:nvPr>
        </p:nvSpPr>
        <p:spPr/>
        <p:txBody>
          <a:bodyPr/>
          <a:p>
            <a:r>
              <a:rPr lang="en-IN" altLang="en-GB"/>
              <a:t> </a:t>
            </a:r>
            <a:endParaRPr lang="en-IN" altLang="en-GB"/>
          </a:p>
        </p:txBody>
      </p:sp>
      <p:sp>
        <p:nvSpPr>
          <p:cNvPr id="4" name="Text Placeholder 3"/>
          <p:cNvSpPr>
            <a:spLocks noGrp="1"/>
          </p:cNvSpPr>
          <p:nvPr>
            <p:ph type="body" sz="half" idx="3"/>
          </p:nvPr>
        </p:nvSpPr>
        <p:spPr>
          <a:xfrm>
            <a:off x="1402080" y="5486400"/>
            <a:ext cx="7284720" cy="838200"/>
          </a:xfrm>
        </p:spPr>
        <p:txBody>
          <a:bodyPr/>
          <a:p>
            <a:r>
              <a:rPr lang="en-IN" altLang="en-GB"/>
              <a:t> </a:t>
            </a:r>
            <a:r>
              <a:rPr lang="en-IN" altLang="en-GB" sz="2800"/>
              <a:t>A DAY AND NIGHT OF BRAHMA = 8.64  BILLION HUMAN YEARS</a:t>
            </a:r>
            <a:r>
              <a:rPr lang="en-IN" altLang="en-GB"/>
              <a:t>                         </a:t>
            </a:r>
            <a:endParaRPr lang="en-IN" altLang="en-GB"/>
          </a:p>
        </p:txBody>
      </p:sp>
      <p:pic>
        <p:nvPicPr>
          <p:cNvPr id="7" name="Content Placeholder 6"/>
          <p:cNvPicPr>
            <a:picLocks noChangeAspect="1"/>
          </p:cNvPicPr>
          <p:nvPr>
            <p:ph sz="quarter" idx="2"/>
          </p:nvPr>
        </p:nvPicPr>
        <p:blipFill>
          <a:blip r:embed="rId1"/>
          <a:stretch>
            <a:fillRect/>
          </a:stretch>
        </p:blipFill>
        <p:spPr>
          <a:xfrm>
            <a:off x="457200" y="1654175"/>
            <a:ext cx="3536315" cy="3271520"/>
          </a:xfrm>
          <a:prstGeom prst="rect">
            <a:avLst/>
          </a:prstGeom>
        </p:spPr>
      </p:pic>
      <p:pic>
        <p:nvPicPr>
          <p:cNvPr id="8" name="Content Placeholder 7"/>
          <p:cNvPicPr>
            <a:picLocks noChangeAspect="1"/>
          </p:cNvPicPr>
          <p:nvPr>
            <p:ph sz="quarter" idx="4"/>
          </p:nvPr>
        </p:nvPicPr>
        <p:blipFill>
          <a:blip r:embed="rId2"/>
          <a:stretch>
            <a:fillRect/>
          </a:stretch>
        </p:blipFill>
        <p:spPr>
          <a:xfrm>
            <a:off x="4389120" y="1734820"/>
            <a:ext cx="4150360" cy="31102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     CONCEPT OF REBIRTH</a:t>
            </a:r>
            <a:endParaRPr lang="en-IN" altLang="en-GB"/>
          </a:p>
        </p:txBody>
      </p:sp>
      <p:sp>
        <p:nvSpPr>
          <p:cNvPr id="3" name="Text Placeholder 2"/>
          <p:cNvSpPr>
            <a:spLocks noGrp="1"/>
          </p:cNvSpPr>
          <p:nvPr>
            <p:ph type="body" idx="1"/>
          </p:nvPr>
        </p:nvSpPr>
        <p:spPr/>
        <p:txBody>
          <a:bodyPr/>
          <a:p>
            <a:r>
              <a:rPr lang="en-IN" altLang="en-GB"/>
              <a:t>  </a:t>
            </a:r>
            <a:endParaRPr lang="en-IN" altLang="en-GB"/>
          </a:p>
        </p:txBody>
      </p:sp>
      <p:sp>
        <p:nvSpPr>
          <p:cNvPr id="4" name="Text Placeholder 3"/>
          <p:cNvSpPr>
            <a:spLocks noGrp="1"/>
          </p:cNvSpPr>
          <p:nvPr>
            <p:ph type="body" sz="half" idx="3"/>
          </p:nvPr>
        </p:nvSpPr>
        <p:spPr>
          <a:xfrm>
            <a:off x="2387600" y="5486400"/>
            <a:ext cx="4041775" cy="838200"/>
          </a:xfrm>
        </p:spPr>
        <p:txBody>
          <a:bodyPr/>
          <a:p>
            <a:r>
              <a:rPr lang="en-IN" altLang="en-GB"/>
              <a:t>HUMANBODY (Mass)  TO SOUL (Energy)</a:t>
            </a:r>
            <a:endParaRPr lang="en-IN" altLang="en-GB"/>
          </a:p>
        </p:txBody>
      </p:sp>
      <p:pic>
        <p:nvPicPr>
          <p:cNvPr id="11" name="Content Placeholder 10"/>
          <p:cNvPicPr>
            <a:picLocks noChangeAspect="1"/>
          </p:cNvPicPr>
          <p:nvPr>
            <p:ph sz="quarter" idx="2"/>
          </p:nvPr>
        </p:nvPicPr>
        <p:blipFill>
          <a:blip r:embed="rId1"/>
          <a:stretch>
            <a:fillRect/>
          </a:stretch>
        </p:blipFill>
        <p:spPr>
          <a:xfrm>
            <a:off x="777875" y="2127250"/>
            <a:ext cx="3457575" cy="2647950"/>
          </a:xfrm>
          <a:prstGeom prst="rect">
            <a:avLst/>
          </a:prstGeom>
        </p:spPr>
      </p:pic>
      <p:pic>
        <p:nvPicPr>
          <p:cNvPr id="12" name="Content Placeholder 11"/>
          <p:cNvPicPr>
            <a:picLocks noChangeAspect="1"/>
          </p:cNvPicPr>
          <p:nvPr>
            <p:ph sz="quarter" idx="4"/>
          </p:nvPr>
        </p:nvPicPr>
        <p:blipFill>
          <a:blip r:embed="rId2"/>
          <a:stretch>
            <a:fillRect/>
          </a:stretch>
        </p:blipFill>
        <p:spPr>
          <a:xfrm>
            <a:off x="4645025" y="2205990"/>
            <a:ext cx="3591560" cy="24460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GB"/>
              <a:t>GALILEAN TRANSFORMATION</a:t>
            </a:r>
            <a:endParaRPr lang="en-IN" altLang="en-GB"/>
          </a:p>
        </p:txBody>
      </p:sp>
      <p:sp>
        <p:nvSpPr>
          <p:cNvPr id="3" name="Text Placeholder 2"/>
          <p:cNvSpPr>
            <a:spLocks noGrp="1"/>
          </p:cNvSpPr>
          <p:nvPr>
            <p:ph type="body" idx="1"/>
          </p:nvPr>
        </p:nvSpPr>
        <p:spPr/>
        <p:txBody>
          <a:bodyPr/>
          <a:p>
            <a:endParaRPr lang="en-GB" altLang="en-US"/>
          </a:p>
        </p:txBody>
      </p:sp>
      <p:sp>
        <p:nvSpPr>
          <p:cNvPr id="4" name="Text Placeholder 3"/>
          <p:cNvSpPr>
            <a:spLocks noGrp="1"/>
          </p:cNvSpPr>
          <p:nvPr>
            <p:ph type="body" sz="half" idx="3"/>
          </p:nvPr>
        </p:nvSpPr>
        <p:spPr/>
        <p:txBody>
          <a:bodyPr/>
          <a:p>
            <a:endParaRPr lang="en-GB" altLang="en-US"/>
          </a:p>
        </p:txBody>
      </p:sp>
      <p:sp>
        <p:nvSpPr>
          <p:cNvPr id="6" name="Content Placeholder 5"/>
          <p:cNvSpPr>
            <a:spLocks noGrp="1"/>
          </p:cNvSpPr>
          <p:nvPr>
            <p:ph sz="quarter" idx="4"/>
          </p:nvPr>
        </p:nvSpPr>
        <p:spPr>
          <a:xfrm>
            <a:off x="5745480" y="1787525"/>
            <a:ext cx="2941320" cy="3671570"/>
          </a:xfrm>
        </p:spPr>
        <p:txBody>
          <a:bodyPr/>
          <a:p>
            <a:r>
              <a:rPr lang="en-IN" altLang="en-GB"/>
              <a:t>dx'/dt = dx/dt - v</a:t>
            </a:r>
            <a:endParaRPr lang="en-IN" altLang="en-GB"/>
          </a:p>
          <a:p>
            <a:endParaRPr lang="en-IN" altLang="en-GB"/>
          </a:p>
          <a:p>
            <a:endParaRPr lang="en-IN" altLang="en-GB"/>
          </a:p>
          <a:p>
            <a:r>
              <a:rPr lang="en-IN" altLang="en-GB" sz="4000"/>
              <a:t>u' = u - v</a:t>
            </a:r>
            <a:endParaRPr lang="en-IN" altLang="en-GB" sz="4000"/>
          </a:p>
        </p:txBody>
      </p:sp>
      <p:pic>
        <p:nvPicPr>
          <p:cNvPr id="7" name="Content Placeholder 6"/>
          <p:cNvPicPr>
            <a:picLocks noChangeAspect="1"/>
          </p:cNvPicPr>
          <p:nvPr>
            <p:ph sz="quarter" idx="2"/>
          </p:nvPr>
        </p:nvPicPr>
        <p:blipFill>
          <a:blip r:embed="rId1"/>
          <a:stretch>
            <a:fillRect/>
          </a:stretch>
        </p:blipFill>
        <p:spPr>
          <a:xfrm>
            <a:off x="436245" y="1680210"/>
            <a:ext cx="4998085" cy="3806190"/>
          </a:xfrm>
          <a:prstGeom prst="rect">
            <a:avLst/>
          </a:prstGeom>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0</TotalTime>
  <Words>9383</Words>
  <Application>WPS Presentation</Application>
  <PresentationFormat>On-screen Show (4:3)</PresentationFormat>
  <Paragraphs>259</Paragraphs>
  <Slides>47</Slides>
  <Notes>7</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47</vt:i4>
      </vt:variant>
    </vt:vector>
  </HeadingPairs>
  <TitlesOfParts>
    <vt:vector size="61" baseType="lpstr">
      <vt:lpstr>Arial</vt:lpstr>
      <vt:lpstr>SimSun</vt:lpstr>
      <vt:lpstr>Wingdings</vt:lpstr>
      <vt:lpstr>Franklin Gothic Book</vt:lpstr>
      <vt:lpstr>Wingdings 2</vt:lpstr>
      <vt:lpstr>Arial</vt:lpstr>
      <vt:lpstr>Calibri</vt:lpstr>
      <vt:lpstr>Wingdings 2</vt:lpstr>
      <vt:lpstr>Times New Roman</vt:lpstr>
      <vt:lpstr>Microsoft YaHei</vt:lpstr>
      <vt:lpstr>Arial Unicode MS</vt:lpstr>
      <vt:lpstr>Technic</vt:lpstr>
      <vt:lpstr>Equation.KSEE3</vt:lpstr>
      <vt:lpstr>Equation.KSEE3</vt:lpstr>
      <vt:lpstr>PHYSICS AROUND US</vt:lpstr>
      <vt:lpstr>WHAT IS PHYSICS?</vt:lpstr>
      <vt:lpstr>     EXISTENCE OF PHYSICS </vt:lpstr>
      <vt:lpstr>     PHYSICS AND HINDU MYTHOLOGY   </vt:lpstr>
      <vt:lpstr>        VAMANA AVATHAR</vt:lpstr>
      <vt:lpstr>HANUMANN AND PARVATHAM</vt:lpstr>
      <vt:lpstr>       AGE OF LORD BRAHMA</vt:lpstr>
      <vt:lpstr>     CONCEPT OF REBIRTH</vt:lpstr>
      <vt:lpstr>GALILEAN TRANSFORMATION</vt:lpstr>
      <vt:lpstr>A BOY DROPPING OUT OF A MOVING BUS</vt:lpstr>
      <vt:lpstr>PowerPoint 演示文稿</vt:lpstr>
      <vt:lpstr>        SIMPLE PENDULUM</vt:lpstr>
      <vt:lpstr>        SIMPLE PENDULUM</vt:lpstr>
      <vt:lpstr>  ...... continued</vt:lpstr>
      <vt:lpstr>PENDULUM CLOCK AND QUARTZ CLOCK</vt:lpstr>
      <vt:lpstr>PowerPoint 演示文稿</vt:lpstr>
      <vt:lpstr> BALANCE WHEEL OF A WATCH </vt:lpstr>
      <vt:lpstr> ........ Continued</vt:lpstr>
      <vt:lpstr> EXPLOSION OF SODA BOTTLE</vt:lpstr>
      <vt:lpstr>       EXPANSION OF SOLIDS</vt:lpstr>
      <vt:lpstr>  WHY DOES THE GLASSWARE BE WRAPPED IN                  STRAW WHILE PACKING?</vt:lpstr>
      <vt:lpstr>Why will a sheet of paper fall slower than one that is crumpled into a ball?</vt:lpstr>
      <vt:lpstr>Why do roofs come off in hurricanes?</vt:lpstr>
      <vt:lpstr> Why do raindrops fall with small velocities though they are falling from larger heights?</vt:lpstr>
      <vt:lpstr> WHY DOES A RAINDROP GET A SPHERICAL SHAPE?</vt:lpstr>
      <vt:lpstr>   SURFACE TENSION AND SURFACTANT</vt:lpstr>
      <vt:lpstr> SURF EXCEL - A SURFACTANT</vt:lpstr>
      <vt:lpstr>WHY HOT WATER WITH DETERGENT IS PREFERED IN WASHING THE MORE DIRTY CLOTHES?</vt:lpstr>
      <vt:lpstr>    ALVEOLI AND SURFACE TENSION</vt:lpstr>
      <vt:lpstr>......Continued</vt:lpstr>
      <vt:lpstr>  ..... Continued</vt:lpstr>
      <vt:lpstr>       ANGLE OF CONTACT</vt:lpstr>
      <vt:lpstr>...... Continued</vt:lpstr>
      <vt:lpstr>...... Continued</vt:lpstr>
      <vt:lpstr>HOW DOES A WATERPROOFING AGENT WORK? </vt:lpstr>
      <vt:lpstr>            THE RAINCOAT</vt:lpstr>
      <vt:lpstr>Why door handles are placed at a greater distance from the hinges of the door?</vt:lpstr>
      <vt:lpstr>How the coservation of angular momentum is used by a diver to show somersaults?</vt:lpstr>
      <vt:lpstr>                 THE WATER</vt:lpstr>
      <vt:lpstr>How does the aquatic life is saved near the poles in winter?</vt:lpstr>
      <vt:lpstr>why do we takemore time for cooking in the hill stations?</vt:lpstr>
      <vt:lpstr>         Phase Transformation</vt:lpstr>
      <vt:lpstr> How does water pour control of the fire?</vt:lpstr>
      <vt:lpstr>  Throwing water on Oil fire is dangerous.</vt:lpstr>
      <vt:lpstr>       The Leidenfrost effect</vt:lpstr>
      <vt:lpstr>      The Leidenfrost effect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in Nanoscale for Environmental Remediation</dc:title>
  <dc:creator>NICE</dc:creator>
  <cp:lastModifiedBy>NS</cp:lastModifiedBy>
  <cp:revision>130</cp:revision>
  <dcterms:created xsi:type="dcterms:W3CDTF">2019-12-14T04:34:00Z</dcterms:created>
  <dcterms:modified xsi:type="dcterms:W3CDTF">2020-06-01T10:19:01Z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2057-11.2.0.9363</vt:lpwstr>
  </property>
</Properties>
</file>